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703" r:id="rId2"/>
  </p:sldMasterIdLst>
  <p:notesMasterIdLst>
    <p:notesMasterId r:id="rId28"/>
  </p:notesMasterIdLst>
  <p:handoutMasterIdLst>
    <p:handoutMasterId r:id="rId29"/>
  </p:handoutMasterIdLst>
  <p:sldIdLst>
    <p:sldId id="300" r:id="rId3"/>
    <p:sldId id="383" r:id="rId4"/>
    <p:sldId id="332" r:id="rId5"/>
    <p:sldId id="382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3" r:id="rId14"/>
    <p:sldId id="391" r:id="rId15"/>
    <p:sldId id="394" r:id="rId16"/>
    <p:sldId id="397" r:id="rId17"/>
    <p:sldId id="396" r:id="rId18"/>
    <p:sldId id="395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</p:sldIdLst>
  <p:sldSz cx="9144000" cy="5143500" type="screen16x9"/>
  <p:notesSz cx="6858000" cy="9144000"/>
  <p:embeddedFontLs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29LT Bukra Regular" panose="000B0903020204020204" pitchFamily="34" charset="-78"/>
      <p:regular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Raleway Light" pitchFamily="2" charset="0"/>
      <p:regular r:id="rId41"/>
      <p:italic r:id="rId42"/>
    </p:embeddedFont>
    <p:embeddedFont>
      <p:font typeface="Lato Regular" panose="020F0502020204030203" pitchFamily="34" charset="0"/>
      <p:regular r:id="rId43"/>
    </p:embeddedFont>
    <p:embeddedFont>
      <p:font typeface="29LT Bukra Bold" panose="000B0903020204020204" pitchFamily="34" charset="-78"/>
      <p:bold r:id="rId44"/>
    </p:embeddedFont>
    <p:embeddedFont>
      <p:font typeface="Raleway Black" pitchFamily="2" charset="0"/>
      <p:bold r:id="rId45"/>
      <p:boldItalic r:id="rId46"/>
    </p:embeddedFont>
  </p:embeddedFontLst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C46200"/>
    <a:srgbClr val="FD7F00"/>
    <a:srgbClr val="186A58"/>
    <a:srgbClr val="22957B"/>
    <a:srgbClr val="EE3B42"/>
    <a:srgbClr val="009AC9"/>
    <a:srgbClr val="586912"/>
    <a:srgbClr val="9B4C00"/>
    <a:srgbClr val="736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374" autoAdjust="0"/>
  </p:normalViewPr>
  <p:slideViewPr>
    <p:cSldViewPr snapToGrid="0" snapToObjects="1" showGuides="1">
      <p:cViewPr varScale="1">
        <p:scale>
          <a:sx n="92" d="100"/>
          <a:sy n="92" d="100"/>
        </p:scale>
        <p:origin x="68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25/08/2021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25/08/2021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25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348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2282805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2282805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4362301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4362301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378297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378297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394293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394293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bg>
      <p:bgPr>
        <a:solidFill>
          <a:srgbClr val="BAA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bg>
      <p:bgPr>
        <a:solidFill>
          <a:srgbClr val="6909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50837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hyperlink" Target="https://www.arabppt.com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10" Type="http://schemas.openxmlformats.org/officeDocument/2006/relationships/hyperlink" Target="https://www.arabppt.com/" TargetMode="External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‹#›</a:t>
            </a:fld>
            <a:endParaRPr lang="es-ES_tradnl" sz="11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AC3AA-1782-4850-9718-FB79E6191A54}"/>
              </a:ext>
            </a:extLst>
          </p:cNvPr>
          <p:cNvSpPr txBox="1"/>
          <p:nvPr userDrawn="1"/>
        </p:nvSpPr>
        <p:spPr>
          <a:xfrm>
            <a:off x="8289431" y="4971581"/>
            <a:ext cx="9124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none" dirty="0">
                <a:latin typeface="29LT Bukra Regular" panose="020B0604020202020204" charset="-78"/>
                <a:cs typeface="29LT Bukra Regular" panose="020B0604020202020204" charset="-78"/>
                <a:hlinkClick r:id="rId36"/>
              </a:rPr>
              <a:t>Arabppt.com</a:t>
            </a:r>
            <a:r>
              <a:rPr lang="ar-AE" sz="600" dirty="0">
                <a:latin typeface="29LT Bukra Regular" panose="020B0604020202020204" charset="-78"/>
                <a:cs typeface="29LT Bukra Regular" panose="020B0604020202020204" charset="-78"/>
              </a:rPr>
              <a:t>تعريب </a:t>
            </a:r>
            <a:endParaRPr lang="en-US" sz="600" dirty="0">
              <a:latin typeface="29LT Bukra Regular" panose="020B0604020202020204" charset="-78"/>
              <a:cs typeface="29LT Bukra Regular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083E92-89A7-4A6A-BCF7-73CEBBD1FB34}"/>
              </a:ext>
            </a:extLst>
          </p:cNvPr>
          <p:cNvSpPr txBox="1"/>
          <p:nvPr userDrawn="1"/>
        </p:nvSpPr>
        <p:spPr>
          <a:xfrm>
            <a:off x="8289431" y="4971581"/>
            <a:ext cx="9124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u="none" dirty="0">
                <a:latin typeface="29LT Bukra Regular" panose="020B0604020202020204" charset="-78"/>
                <a:cs typeface="29LT Bukra Regular" panose="020B0604020202020204" charset="-78"/>
                <a:hlinkClick r:id="rId10"/>
              </a:rPr>
              <a:t>Arabppt.com</a:t>
            </a:r>
            <a:r>
              <a:rPr lang="ar-AE" sz="600" dirty="0">
                <a:latin typeface="29LT Bukra Regular" panose="020B0604020202020204" charset="-78"/>
                <a:cs typeface="29LT Bukra Regular" panose="020B0604020202020204" charset="-78"/>
              </a:rPr>
              <a:t>تعريب </a:t>
            </a:r>
            <a:endParaRPr lang="en-US" sz="600" dirty="0">
              <a:latin typeface="29LT Bukra Regular" panose="020B0604020202020204" charset="-78"/>
              <a:cs typeface="29LT Bukra Regular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  <p:sldLayoutId id="21474837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texto 13"/>
          <p:cNvSpPr txBox="1">
            <a:spLocks/>
          </p:cNvSpPr>
          <p:nvPr/>
        </p:nvSpPr>
        <p:spPr>
          <a:xfrm>
            <a:off x="1738064" y="843903"/>
            <a:ext cx="5811520" cy="11506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None/>
            </a:pPr>
            <a:r>
              <a:rPr lang="ar-SY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تطوير نظام تصميم وإعداد الشبكات المحلية</a:t>
            </a: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2855664" y="2640407"/>
            <a:ext cx="357632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Y" sz="1600" dirty="0" smtClean="0">
                <a:solidFill>
                  <a:schemeClr val="accent2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اعداد الطلاب :</a:t>
            </a:r>
            <a:endParaRPr lang="ar-AE" sz="1600" dirty="0">
              <a:solidFill>
                <a:schemeClr val="accent2"/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2855664" y="3718847"/>
            <a:ext cx="357632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Y" sz="1600" dirty="0" smtClean="0">
                <a:solidFill>
                  <a:schemeClr val="accent2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بإشراف: المهندسة كريستين زينية</a:t>
            </a:r>
            <a:endParaRPr lang="ar-AE" sz="1600" dirty="0">
              <a:solidFill>
                <a:schemeClr val="accent2"/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893555" y="3103676"/>
            <a:ext cx="357632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Y" sz="1600" dirty="0" smtClean="0">
                <a:solidFill>
                  <a:schemeClr val="accent2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رودي اكرم العلي</a:t>
            </a:r>
            <a:endParaRPr lang="ar-AE" sz="1600" dirty="0">
              <a:solidFill>
                <a:schemeClr val="accent2"/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9" name="Text Placeholder 20"/>
          <p:cNvSpPr txBox="1">
            <a:spLocks/>
          </p:cNvSpPr>
          <p:nvPr/>
        </p:nvSpPr>
        <p:spPr>
          <a:xfrm>
            <a:off x="4643824" y="3103676"/>
            <a:ext cx="357632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SY" sz="1600" dirty="0" smtClean="0">
                <a:solidFill>
                  <a:schemeClr val="accent2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اراس محمد شريف حسن</a:t>
            </a:r>
            <a:endParaRPr lang="ar-AE" sz="1600" dirty="0">
              <a:solidFill>
                <a:schemeClr val="accent2"/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11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3162299" y="374058"/>
            <a:ext cx="2496535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اختيار الموجه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424" y="991700"/>
            <a:ext cx="3834284" cy="370545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9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1255446" y="374058"/>
            <a:ext cx="6248934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توليد العناوين الجزئية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Sub netting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3772250" y="984998"/>
            <a:ext cx="1284582" cy="3000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192.168.1.0/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24</a:t>
            </a:r>
            <a:endParaRPr lang="ar-SY" dirty="0">
              <a:solidFill>
                <a:schemeClr val="accent1">
                  <a:lumMod val="7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35" name="مربع نص 34"/>
          <p:cNvSpPr txBox="1"/>
          <p:nvPr/>
        </p:nvSpPr>
        <p:spPr>
          <a:xfrm>
            <a:off x="1643289" y="2173940"/>
            <a:ext cx="561372" cy="3000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sub1</a:t>
            </a:r>
            <a:endParaRPr lang="ar-SY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36" name="مربع نص 35"/>
          <p:cNvSpPr txBox="1"/>
          <p:nvPr/>
        </p:nvSpPr>
        <p:spPr>
          <a:xfrm>
            <a:off x="3413594" y="2208783"/>
            <a:ext cx="601447" cy="3000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sub2</a:t>
            </a:r>
            <a:endParaRPr lang="ar-SY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37" name="مربع نص 36"/>
          <p:cNvSpPr txBox="1"/>
          <p:nvPr/>
        </p:nvSpPr>
        <p:spPr>
          <a:xfrm>
            <a:off x="5234046" y="2208783"/>
            <a:ext cx="596638" cy="3000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sub3</a:t>
            </a:r>
            <a:endParaRPr lang="ar-SY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38" name="مربع نص 37"/>
          <p:cNvSpPr txBox="1"/>
          <p:nvPr/>
        </p:nvSpPr>
        <p:spPr>
          <a:xfrm>
            <a:off x="7015345" y="2321158"/>
            <a:ext cx="612668" cy="3000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sub4</a:t>
            </a:r>
            <a:endParaRPr lang="ar-SY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40" name="مربع نص 39"/>
          <p:cNvSpPr txBox="1"/>
          <p:nvPr/>
        </p:nvSpPr>
        <p:spPr>
          <a:xfrm>
            <a:off x="1116009" y="3148717"/>
            <a:ext cx="161134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192.168.1.0/</a:t>
            </a:r>
            <a:r>
              <a:rPr lang="en-US" sz="1200" dirty="0" smtClean="0">
                <a:solidFill>
                  <a:srgbClr val="C0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26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       </a:t>
            </a:r>
          </a:p>
          <a:p>
            <a:pPr algn="l"/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First_ip=192.168.1.1</a:t>
            </a:r>
          </a:p>
          <a:p>
            <a:pPr algn="l"/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last_ip=192.168.1.63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41" name="مربع نص 40"/>
          <p:cNvSpPr txBox="1"/>
          <p:nvPr/>
        </p:nvSpPr>
        <p:spPr>
          <a:xfrm>
            <a:off x="2900025" y="3144934"/>
            <a:ext cx="166225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192.168.1.64/</a:t>
            </a:r>
            <a:r>
              <a:rPr lang="en-US" sz="1200" dirty="0" smtClean="0">
                <a:solidFill>
                  <a:srgbClr val="C0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26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       </a:t>
            </a:r>
          </a:p>
          <a:p>
            <a:pPr algn="ctr"/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First_ip=192.168.1.65</a:t>
            </a:r>
          </a:p>
          <a:p>
            <a:pPr algn="ctr"/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last_ip=192.168.1.127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42" name="مربع نص 41"/>
          <p:cNvSpPr txBox="1"/>
          <p:nvPr/>
        </p:nvSpPr>
        <p:spPr>
          <a:xfrm>
            <a:off x="4697018" y="3144932"/>
            <a:ext cx="175721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192.168.1.128/</a:t>
            </a:r>
            <a:r>
              <a:rPr lang="en-US" sz="1200" dirty="0" smtClean="0">
                <a:solidFill>
                  <a:srgbClr val="C0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26 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      </a:t>
            </a:r>
          </a:p>
          <a:p>
            <a:pPr algn="ctr"/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First_ip=192.168.1.129</a:t>
            </a:r>
          </a:p>
          <a:p>
            <a:pPr algn="ctr"/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last_ip=192.168.1.191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43" name="مربع نص 42"/>
          <p:cNvSpPr txBox="1"/>
          <p:nvPr/>
        </p:nvSpPr>
        <p:spPr>
          <a:xfrm>
            <a:off x="6454230" y="3144931"/>
            <a:ext cx="1757341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192.168.1.192/</a:t>
            </a:r>
            <a:r>
              <a:rPr lang="en-US" sz="1200" dirty="0" smtClean="0">
                <a:solidFill>
                  <a:srgbClr val="C0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26 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    </a:t>
            </a:r>
          </a:p>
          <a:p>
            <a:pPr algn="l"/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First_ip=192.168.1.193</a:t>
            </a:r>
          </a:p>
          <a:p>
            <a:pPr algn="l"/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last_ip=192.168.1.255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cxnSp>
        <p:nvCxnSpPr>
          <p:cNvPr id="44" name="رابط مستقيم 43"/>
          <p:cNvCxnSpPr/>
          <p:nvPr/>
        </p:nvCxnSpPr>
        <p:spPr>
          <a:xfrm flipH="1" flipV="1">
            <a:off x="1955920" y="1666578"/>
            <a:ext cx="5376981" cy="52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رابط كسهم مستقيم 44"/>
          <p:cNvCxnSpPr>
            <a:endCxn id="35" idx="0"/>
          </p:cNvCxnSpPr>
          <p:nvPr/>
        </p:nvCxnSpPr>
        <p:spPr>
          <a:xfrm flipH="1">
            <a:off x="1923975" y="1666578"/>
            <a:ext cx="34407" cy="50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رابط كسهم مستقيم 45"/>
          <p:cNvCxnSpPr>
            <a:endCxn id="36" idx="0"/>
          </p:cNvCxnSpPr>
          <p:nvPr/>
        </p:nvCxnSpPr>
        <p:spPr>
          <a:xfrm flipH="1">
            <a:off x="3714318" y="1679829"/>
            <a:ext cx="16831" cy="52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رابط كسهم مستقيم 46"/>
          <p:cNvCxnSpPr>
            <a:endCxn id="37" idx="0"/>
          </p:cNvCxnSpPr>
          <p:nvPr/>
        </p:nvCxnSpPr>
        <p:spPr>
          <a:xfrm flipH="1">
            <a:off x="5532365" y="1701421"/>
            <a:ext cx="19236" cy="50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رابط كسهم مستقيم 49"/>
          <p:cNvCxnSpPr>
            <a:endCxn id="38" idx="0"/>
          </p:cNvCxnSpPr>
          <p:nvPr/>
        </p:nvCxnSpPr>
        <p:spPr>
          <a:xfrm flipH="1">
            <a:off x="7321679" y="1701421"/>
            <a:ext cx="11221" cy="61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رابط كسهم مستقيم 50"/>
          <p:cNvCxnSpPr>
            <a:stCxn id="34" idx="2"/>
          </p:cNvCxnSpPr>
          <p:nvPr/>
        </p:nvCxnSpPr>
        <p:spPr>
          <a:xfrm>
            <a:off x="4414541" y="1285080"/>
            <a:ext cx="0" cy="38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رابط كسهم مستقيم 51"/>
          <p:cNvCxnSpPr>
            <a:stCxn id="35" idx="2"/>
            <a:endCxn id="40" idx="0"/>
          </p:cNvCxnSpPr>
          <p:nvPr/>
        </p:nvCxnSpPr>
        <p:spPr>
          <a:xfrm flipH="1">
            <a:off x="1921679" y="2474022"/>
            <a:ext cx="2296" cy="674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رابط كسهم مستقيم 52"/>
          <p:cNvCxnSpPr>
            <a:stCxn id="36" idx="2"/>
            <a:endCxn id="41" idx="0"/>
          </p:cNvCxnSpPr>
          <p:nvPr/>
        </p:nvCxnSpPr>
        <p:spPr>
          <a:xfrm>
            <a:off x="3714318" y="2508865"/>
            <a:ext cx="16832" cy="63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رابط كسهم مستقيم 53"/>
          <p:cNvCxnSpPr>
            <a:stCxn id="37" idx="2"/>
            <a:endCxn id="42" idx="0"/>
          </p:cNvCxnSpPr>
          <p:nvPr/>
        </p:nvCxnSpPr>
        <p:spPr>
          <a:xfrm>
            <a:off x="5532365" y="2508865"/>
            <a:ext cx="43259" cy="63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رابط كسهم مستقيم 54"/>
          <p:cNvCxnSpPr>
            <a:stCxn id="38" idx="2"/>
            <a:endCxn id="43" idx="0"/>
          </p:cNvCxnSpPr>
          <p:nvPr/>
        </p:nvCxnSpPr>
        <p:spPr>
          <a:xfrm>
            <a:off x="7321679" y="2621240"/>
            <a:ext cx="11222" cy="523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عنصر نائب لرقم الشريحة 2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pPr/>
              <a:t>11</a:t>
            </a:fld>
            <a:endParaRPr lang="en-US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63" name="مربع نص 62"/>
          <p:cNvSpPr txBox="1"/>
          <p:nvPr/>
        </p:nvSpPr>
        <p:spPr>
          <a:xfrm>
            <a:off x="4004573" y="3972766"/>
            <a:ext cx="4637596" cy="6680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1100" b="1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تقسيم الشبكة الأساسية إلى أربع شبكات فرعية:</a:t>
            </a:r>
            <a:endParaRPr lang="en-US" sz="1100" b="1" dirty="0" smtClean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en-US" sz="16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255.255.255.11000000</a:t>
            </a:r>
          </a:p>
        </p:txBody>
      </p:sp>
      <p:cxnSp>
        <p:nvCxnSpPr>
          <p:cNvPr id="64" name="رابط كسهم مستقيم 63"/>
          <p:cNvCxnSpPr/>
          <p:nvPr/>
        </p:nvCxnSpPr>
        <p:spPr>
          <a:xfrm flipV="1">
            <a:off x="7452932" y="4600148"/>
            <a:ext cx="180124" cy="243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رابط كسهم مستقيم 64"/>
          <p:cNvCxnSpPr/>
          <p:nvPr/>
        </p:nvCxnSpPr>
        <p:spPr>
          <a:xfrm flipH="1" flipV="1">
            <a:off x="7762459" y="4600148"/>
            <a:ext cx="184660" cy="243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مربع نص 65"/>
          <p:cNvSpPr txBox="1"/>
          <p:nvPr/>
        </p:nvSpPr>
        <p:spPr>
          <a:xfrm>
            <a:off x="7199498" y="4783670"/>
            <a:ext cx="46198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rgbClr val="2C02C6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128</a:t>
            </a:r>
            <a:endParaRPr lang="ar-SY" sz="1400" dirty="0">
              <a:solidFill>
                <a:srgbClr val="2C02C6"/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67" name="مربع نص 66"/>
          <p:cNvSpPr txBox="1"/>
          <p:nvPr/>
        </p:nvSpPr>
        <p:spPr>
          <a:xfrm>
            <a:off x="7770771" y="4783669"/>
            <a:ext cx="40908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>
                <a:solidFill>
                  <a:srgbClr val="2C02C6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64</a:t>
            </a:r>
            <a:endParaRPr lang="ar-SY" sz="1400" dirty="0">
              <a:solidFill>
                <a:srgbClr val="2C02C6"/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69" name="مربع نص 68"/>
          <p:cNvSpPr txBox="1"/>
          <p:nvPr/>
        </p:nvSpPr>
        <p:spPr>
          <a:xfrm>
            <a:off x="4581126" y="4762132"/>
            <a:ext cx="1496622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255.255.255.</a:t>
            </a:r>
            <a:r>
              <a:rPr lang="en-US" dirty="0" smtClean="0">
                <a:solidFill>
                  <a:srgbClr val="2C02C6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129</a:t>
            </a:r>
          </a:p>
        </p:txBody>
      </p:sp>
      <p:sp>
        <p:nvSpPr>
          <p:cNvPr id="5" name="سهم إلى اليمين 4"/>
          <p:cNvSpPr/>
          <p:nvPr/>
        </p:nvSpPr>
        <p:spPr>
          <a:xfrm flipH="1">
            <a:off x="6260023" y="4822270"/>
            <a:ext cx="623546" cy="218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4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redondeado 47"/>
          <p:cNvSpPr/>
          <p:nvPr/>
        </p:nvSpPr>
        <p:spPr>
          <a:xfrm flipV="1">
            <a:off x="5481459" y="2800378"/>
            <a:ext cx="145614" cy="67558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redondeado 48"/>
          <p:cNvSpPr/>
          <p:nvPr/>
        </p:nvSpPr>
        <p:spPr>
          <a:xfrm flipV="1">
            <a:off x="5481459" y="1760282"/>
            <a:ext cx="145614" cy="67558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2009556" y="344684"/>
            <a:ext cx="4430621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توليد العناوين المنطقية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3400440" y="1895459"/>
            <a:ext cx="2048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بشكل يدوي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19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4604296" y="2865140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وفق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3527642" y="2907339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DHCP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702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191384" y="374058"/>
            <a:ext cx="827337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خوارزمية توليد العناوين المنطقية</a:t>
            </a:r>
            <a:r>
              <a:rPr lang="ar-SY" dirty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 </a:t>
            </a: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بشكل يدوي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35" name="شكل بيضاوي 34"/>
          <p:cNvSpPr/>
          <p:nvPr/>
        </p:nvSpPr>
        <p:spPr>
          <a:xfrm>
            <a:off x="264363" y="1098348"/>
            <a:ext cx="913477" cy="47174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Start</a:t>
            </a:r>
            <a:endParaRPr lang="ar-SY" dirty="0"/>
          </a:p>
        </p:txBody>
      </p:sp>
      <p:sp>
        <p:nvSpPr>
          <p:cNvPr id="36" name="مخطط انسيابي: قرار 35"/>
          <p:cNvSpPr/>
          <p:nvPr/>
        </p:nvSpPr>
        <p:spPr>
          <a:xfrm>
            <a:off x="75002" y="1808087"/>
            <a:ext cx="1304188" cy="1200927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Y" sz="1200" dirty="0"/>
          </a:p>
        </p:txBody>
      </p:sp>
      <p:sp>
        <p:nvSpPr>
          <p:cNvPr id="37" name="مخطط انسيابي: قرار 36"/>
          <p:cNvSpPr/>
          <p:nvPr/>
        </p:nvSpPr>
        <p:spPr>
          <a:xfrm>
            <a:off x="75003" y="3498649"/>
            <a:ext cx="1371480" cy="965293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8" name="مستطيل 37"/>
          <p:cNvSpPr/>
          <p:nvPr/>
        </p:nvSpPr>
        <p:spPr>
          <a:xfrm>
            <a:off x="6273465" y="4399713"/>
            <a:ext cx="1802973" cy="6389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39" name="مستطيل 38"/>
          <p:cNvSpPr/>
          <p:nvPr/>
        </p:nvSpPr>
        <p:spPr>
          <a:xfrm>
            <a:off x="6310567" y="3527643"/>
            <a:ext cx="1746822" cy="6587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Y" sz="1200" dirty="0"/>
          </a:p>
        </p:txBody>
      </p:sp>
      <p:sp>
        <p:nvSpPr>
          <p:cNvPr id="40" name="مخطط انسيابي: قرار 39"/>
          <p:cNvSpPr/>
          <p:nvPr/>
        </p:nvSpPr>
        <p:spPr>
          <a:xfrm>
            <a:off x="6527988" y="1851294"/>
            <a:ext cx="1283770" cy="1092941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41" name="مستطيل 40"/>
          <p:cNvSpPr/>
          <p:nvPr/>
        </p:nvSpPr>
        <p:spPr>
          <a:xfrm>
            <a:off x="6556889" y="1000242"/>
            <a:ext cx="1238092" cy="6190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42" name="مستطيل 41"/>
          <p:cNvSpPr/>
          <p:nvPr/>
        </p:nvSpPr>
        <p:spPr>
          <a:xfrm>
            <a:off x="3019287" y="2067188"/>
            <a:ext cx="1403497" cy="5156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i=i+1</a:t>
            </a:r>
            <a:endParaRPr lang="ar-SY" sz="1200" dirty="0"/>
          </a:p>
        </p:txBody>
      </p:sp>
      <p:cxnSp>
        <p:nvCxnSpPr>
          <p:cNvPr id="43" name="رابط كسهم مستقيم 42"/>
          <p:cNvCxnSpPr>
            <a:stCxn id="36" idx="2"/>
            <a:endCxn id="37" idx="0"/>
          </p:cNvCxnSpPr>
          <p:nvPr/>
        </p:nvCxnSpPr>
        <p:spPr>
          <a:xfrm>
            <a:off x="727096" y="3009014"/>
            <a:ext cx="33647" cy="48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رابط كسهم مستقيم 44"/>
          <p:cNvCxnSpPr>
            <a:stCxn id="35" idx="4"/>
            <a:endCxn id="36" idx="0"/>
          </p:cNvCxnSpPr>
          <p:nvPr/>
        </p:nvCxnSpPr>
        <p:spPr>
          <a:xfrm>
            <a:off x="721102" y="1570091"/>
            <a:ext cx="5994" cy="237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شكل بيضاوي 45"/>
          <p:cNvSpPr/>
          <p:nvPr/>
        </p:nvSpPr>
        <p:spPr>
          <a:xfrm>
            <a:off x="1432046" y="4689681"/>
            <a:ext cx="839092" cy="39685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End </a:t>
            </a:r>
            <a:endParaRPr lang="ar-SY" dirty="0"/>
          </a:p>
        </p:txBody>
      </p:sp>
      <p:cxnSp>
        <p:nvCxnSpPr>
          <p:cNvPr id="47" name="رابط كسهم مستقيم 46"/>
          <p:cNvCxnSpPr>
            <a:stCxn id="38" idx="0"/>
            <a:endCxn id="39" idx="2"/>
          </p:cNvCxnSpPr>
          <p:nvPr/>
        </p:nvCxnSpPr>
        <p:spPr>
          <a:xfrm flipV="1">
            <a:off x="7174952" y="4186428"/>
            <a:ext cx="9026" cy="21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رابط كسهم مستقيم 47"/>
          <p:cNvCxnSpPr>
            <a:stCxn id="39" idx="0"/>
            <a:endCxn id="40" idx="2"/>
          </p:cNvCxnSpPr>
          <p:nvPr/>
        </p:nvCxnSpPr>
        <p:spPr>
          <a:xfrm flipH="1" flipV="1">
            <a:off x="7169873" y="2944235"/>
            <a:ext cx="14105" cy="58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رابط كسهم مستقيم 48"/>
          <p:cNvCxnSpPr>
            <a:stCxn id="40" idx="0"/>
            <a:endCxn id="41" idx="2"/>
          </p:cNvCxnSpPr>
          <p:nvPr/>
        </p:nvCxnSpPr>
        <p:spPr>
          <a:xfrm flipV="1">
            <a:off x="7169873" y="1619288"/>
            <a:ext cx="6062" cy="232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رابط بشكل مرفق 49"/>
          <p:cNvCxnSpPr>
            <a:stCxn id="59" idx="3"/>
          </p:cNvCxnSpPr>
          <p:nvPr/>
        </p:nvCxnSpPr>
        <p:spPr>
          <a:xfrm flipH="1">
            <a:off x="7169873" y="1301673"/>
            <a:ext cx="648002" cy="2028999"/>
          </a:xfrm>
          <a:prstGeom prst="bentConnector4">
            <a:avLst>
              <a:gd name="adj1" fmla="val -158340"/>
              <a:gd name="adj2" fmla="val 99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رابط كسهم مستقيم 50"/>
          <p:cNvCxnSpPr>
            <a:stCxn id="40" idx="1"/>
            <a:endCxn id="42" idx="3"/>
          </p:cNvCxnSpPr>
          <p:nvPr/>
        </p:nvCxnSpPr>
        <p:spPr>
          <a:xfrm flipH="1" flipV="1">
            <a:off x="4422784" y="2325027"/>
            <a:ext cx="2105204" cy="72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رابط بشكل مرفق 51"/>
          <p:cNvCxnSpPr>
            <a:stCxn id="42" idx="1"/>
          </p:cNvCxnSpPr>
          <p:nvPr/>
        </p:nvCxnSpPr>
        <p:spPr>
          <a:xfrm rot="10800000" flipV="1">
            <a:off x="757773" y="2325026"/>
            <a:ext cx="2261515" cy="8705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مربع نص 53"/>
          <p:cNvSpPr txBox="1"/>
          <p:nvPr/>
        </p:nvSpPr>
        <p:spPr>
          <a:xfrm>
            <a:off x="148600" y="2254994"/>
            <a:ext cx="1297882" cy="6694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for each switch </a:t>
            </a:r>
            <a:r>
              <a:rPr lang="en-US" sz="1200" dirty="0" smtClean="0"/>
              <a:t>in</a:t>
            </a:r>
          </a:p>
          <a:p>
            <a:pPr algn="ctr"/>
            <a:r>
              <a:rPr lang="en-US" sz="1200" dirty="0" smtClean="0"/>
              <a:t> switch_list</a:t>
            </a:r>
            <a:endParaRPr lang="ar-SY" sz="1200" dirty="0"/>
          </a:p>
          <a:p>
            <a:endParaRPr lang="ar-SY" dirty="0"/>
          </a:p>
        </p:txBody>
      </p:sp>
      <p:sp>
        <p:nvSpPr>
          <p:cNvPr id="55" name="مربع نص 54"/>
          <p:cNvSpPr txBox="1"/>
          <p:nvPr/>
        </p:nvSpPr>
        <p:spPr>
          <a:xfrm>
            <a:off x="127361" y="3843766"/>
            <a:ext cx="137678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/>
              <a:t>i&lt;</a:t>
            </a:r>
            <a:r>
              <a:rPr lang="en-US" sz="1200" dirty="0" err="1" smtClean="0"/>
              <a:t>number_of_dep</a:t>
            </a:r>
            <a:endParaRPr lang="en-US" sz="1200" dirty="0" smtClean="0"/>
          </a:p>
          <a:p>
            <a:pPr algn="ctr"/>
            <a:r>
              <a:rPr lang="en-US" sz="1200" dirty="0" smtClean="0"/>
              <a:t>_in_switch</a:t>
            </a:r>
            <a:endParaRPr lang="ar-SY" sz="1200" dirty="0"/>
          </a:p>
        </p:txBody>
      </p:sp>
      <p:sp>
        <p:nvSpPr>
          <p:cNvPr id="56" name="مربع نص 55"/>
          <p:cNvSpPr txBox="1"/>
          <p:nvPr/>
        </p:nvSpPr>
        <p:spPr>
          <a:xfrm>
            <a:off x="6256449" y="4493334"/>
            <a:ext cx="195236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200" dirty="0" smtClean="0"/>
              <a:t>Calculation of subnet_mask</a:t>
            </a:r>
          </a:p>
          <a:p>
            <a:pPr algn="l"/>
            <a:r>
              <a:rPr lang="en-US" sz="1200" dirty="0" smtClean="0"/>
              <a:t>Calculation of subnet IP</a:t>
            </a:r>
            <a:endParaRPr lang="ar-SY" sz="1200" dirty="0" smtClean="0"/>
          </a:p>
        </p:txBody>
      </p:sp>
      <p:sp>
        <p:nvSpPr>
          <p:cNvPr id="57" name="مربع نص 56"/>
          <p:cNvSpPr txBox="1"/>
          <p:nvPr/>
        </p:nvSpPr>
        <p:spPr>
          <a:xfrm>
            <a:off x="6295975" y="3475576"/>
            <a:ext cx="1786010" cy="9387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100" dirty="0" smtClean="0"/>
              <a:t>range=</a:t>
            </a:r>
            <a:r>
              <a:rPr lang="en-US" sz="1100" dirty="0" err="1" smtClean="0"/>
              <a:t>subnet_range</a:t>
            </a:r>
            <a:r>
              <a:rPr lang="en-US" sz="1100" dirty="0" smtClean="0"/>
              <a:t>()          </a:t>
            </a:r>
          </a:p>
          <a:p>
            <a:pPr algn="l"/>
            <a:r>
              <a:rPr lang="en-US" sz="1100" dirty="0" smtClean="0"/>
              <a:t>First_ip_in_range=range[0]</a:t>
            </a:r>
          </a:p>
          <a:p>
            <a:pPr algn="l"/>
            <a:r>
              <a:rPr lang="en-US" sz="1100" dirty="0" smtClean="0"/>
              <a:t>last_ip_in_range=range[1]</a:t>
            </a:r>
          </a:p>
          <a:p>
            <a:pPr algn="l"/>
            <a:r>
              <a:rPr lang="en-US" sz="1100" dirty="0" smtClean="0"/>
              <a:t>J=</a:t>
            </a:r>
            <a:r>
              <a:rPr lang="en-US" sz="1100" dirty="0" err="1" smtClean="0"/>
              <a:t>first_ip_in_range</a:t>
            </a:r>
            <a:endParaRPr lang="en-US" sz="1100" dirty="0" smtClean="0"/>
          </a:p>
          <a:p>
            <a:pPr algn="l"/>
            <a:endParaRPr lang="en-US" sz="1100" dirty="0" smtClean="0"/>
          </a:p>
        </p:txBody>
      </p:sp>
      <p:sp>
        <p:nvSpPr>
          <p:cNvPr id="58" name="مربع نص 57"/>
          <p:cNvSpPr txBox="1"/>
          <p:nvPr/>
        </p:nvSpPr>
        <p:spPr>
          <a:xfrm>
            <a:off x="6745667" y="2116162"/>
            <a:ext cx="1041433" cy="6001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dirty="0" smtClean="0"/>
              <a:t>j &lt;              </a:t>
            </a:r>
          </a:p>
          <a:p>
            <a:pPr algn="ctr"/>
            <a:r>
              <a:rPr lang="en-US" sz="1100" dirty="0" err="1" smtClean="0"/>
              <a:t>NumOfDeviceInDep</a:t>
            </a:r>
            <a:endParaRPr lang="ar-SY" sz="1100" dirty="0"/>
          </a:p>
        </p:txBody>
      </p:sp>
      <p:sp>
        <p:nvSpPr>
          <p:cNvPr id="59" name="مربع نص 58"/>
          <p:cNvSpPr txBox="1"/>
          <p:nvPr/>
        </p:nvSpPr>
        <p:spPr>
          <a:xfrm>
            <a:off x="6646460" y="1070840"/>
            <a:ext cx="117141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store </a:t>
            </a:r>
            <a:r>
              <a:rPr lang="en-US" sz="1200" dirty="0" err="1" smtClean="0"/>
              <a:t>Device_ip</a:t>
            </a:r>
            <a:endParaRPr lang="en-US" sz="1200" dirty="0" smtClean="0"/>
          </a:p>
          <a:p>
            <a:pPr algn="ctr"/>
            <a:r>
              <a:rPr lang="en-US" sz="1200" dirty="0" smtClean="0"/>
              <a:t>j=j+1</a:t>
            </a:r>
          </a:p>
        </p:txBody>
      </p:sp>
      <p:sp>
        <p:nvSpPr>
          <p:cNvPr id="60" name="مربع نص 59"/>
          <p:cNvSpPr txBox="1"/>
          <p:nvPr/>
        </p:nvSpPr>
        <p:spPr>
          <a:xfrm>
            <a:off x="2157174" y="3761728"/>
            <a:ext cx="55355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Yes</a:t>
            </a:r>
            <a:r>
              <a:rPr lang="en-US" sz="1200" dirty="0" smtClean="0"/>
              <a:t> </a:t>
            </a:r>
            <a:endParaRPr lang="ar-SY" sz="1200" dirty="0"/>
          </a:p>
        </p:txBody>
      </p:sp>
      <p:sp>
        <p:nvSpPr>
          <p:cNvPr id="61" name="مربع نص 60"/>
          <p:cNvSpPr txBox="1"/>
          <p:nvPr/>
        </p:nvSpPr>
        <p:spPr>
          <a:xfrm>
            <a:off x="1166557" y="4331100"/>
            <a:ext cx="423514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No</a:t>
            </a:r>
            <a:r>
              <a:rPr lang="en-US" sz="1200" dirty="0" smtClean="0"/>
              <a:t> </a:t>
            </a:r>
            <a:endParaRPr lang="ar-SY" sz="1200" dirty="0"/>
          </a:p>
        </p:txBody>
      </p:sp>
      <p:sp>
        <p:nvSpPr>
          <p:cNvPr id="62" name="مربع نص 61"/>
          <p:cNvSpPr txBox="1"/>
          <p:nvPr/>
        </p:nvSpPr>
        <p:spPr>
          <a:xfrm>
            <a:off x="6139654" y="2299374"/>
            <a:ext cx="37934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No</a:t>
            </a:r>
            <a:r>
              <a:rPr lang="en-US" sz="1200" dirty="0" smtClean="0"/>
              <a:t> </a:t>
            </a:r>
            <a:endParaRPr lang="ar-SY" sz="1200" dirty="0"/>
          </a:p>
        </p:txBody>
      </p:sp>
      <p:sp>
        <p:nvSpPr>
          <p:cNvPr id="63" name="مربع نص 62"/>
          <p:cNvSpPr txBox="1"/>
          <p:nvPr/>
        </p:nvSpPr>
        <p:spPr>
          <a:xfrm>
            <a:off x="7283330" y="1569692"/>
            <a:ext cx="447121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Yes</a:t>
            </a:r>
            <a:r>
              <a:rPr lang="en-US" dirty="0" smtClean="0"/>
              <a:t> </a:t>
            </a:r>
            <a:endParaRPr lang="ar-SY" dirty="0"/>
          </a:p>
        </p:txBody>
      </p:sp>
      <p:sp>
        <p:nvSpPr>
          <p:cNvPr id="64" name="عنصر نائب لرقم الشريحة 11"/>
          <p:cNvSpPr txBox="1">
            <a:spLocks/>
          </p:cNvSpPr>
          <p:nvPr/>
        </p:nvSpPr>
        <p:spPr>
          <a:xfrm>
            <a:off x="8028938" y="5768669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09" name="رابط بشكل مرفق 108"/>
          <p:cNvCxnSpPr/>
          <p:nvPr/>
        </p:nvCxnSpPr>
        <p:spPr>
          <a:xfrm>
            <a:off x="1504148" y="3987467"/>
            <a:ext cx="4769317" cy="7742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رابط بشكل مرفق 113"/>
          <p:cNvCxnSpPr>
            <a:stCxn id="37" idx="2"/>
            <a:endCxn id="46" idx="0"/>
          </p:cNvCxnSpPr>
          <p:nvPr/>
        </p:nvCxnSpPr>
        <p:spPr>
          <a:xfrm rot="16200000" flipH="1">
            <a:off x="1193298" y="4031386"/>
            <a:ext cx="225739" cy="10908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3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191384" y="374058"/>
            <a:ext cx="827337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خوارزمية توليد العناوين المنطقية</a:t>
            </a:r>
            <a:r>
              <a:rPr lang="ar-SY" dirty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 </a:t>
            </a: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وفق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DHCP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33" name="مربع نص 32"/>
          <p:cNvSpPr txBox="1"/>
          <p:nvPr/>
        </p:nvSpPr>
        <p:spPr>
          <a:xfrm>
            <a:off x="53502" y="1052736"/>
            <a:ext cx="901607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Y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وفق الخوارزمية التالية:</a:t>
            </a:r>
          </a:p>
          <a:p>
            <a:endParaRPr lang="ar-SY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endParaRPr lang="ar-SY" sz="1200" dirty="0">
              <a:solidFill>
                <a:schemeClr val="tx1">
                  <a:lumMod val="65000"/>
                  <a:lumOff val="3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pPr algn="l" rtl="0"/>
            <a:r>
              <a:rPr lang="en-US" sz="1200" b="1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get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departments from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DB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;</a:t>
            </a:r>
          </a:p>
          <a:p>
            <a:pPr algn="l" rtl="0"/>
            <a:r>
              <a:rPr lang="en-US" sz="1200" b="1" dirty="0">
                <a:solidFill>
                  <a:srgbClr val="C0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foreach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 department:</a:t>
            </a:r>
          </a:p>
          <a:p>
            <a:pPr algn="l" rt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  <a:lumOff val="2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do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 dhcp pool Department_name;</a:t>
            </a:r>
          </a:p>
          <a:p>
            <a:pPr algn="l" rt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  <a:lumOff val="2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do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 network Department_ip department_subnet_mask;</a:t>
            </a:r>
          </a:p>
          <a:p>
            <a:pPr algn="l" rt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    </a:t>
            </a:r>
            <a:r>
              <a:rPr lang="en-US" sz="1200" dirty="0">
                <a:solidFill>
                  <a:schemeClr val="accent1">
                    <a:lumMod val="75000"/>
                    <a:lumOff val="2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define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 default gateway router;</a:t>
            </a:r>
          </a:p>
          <a:p>
            <a:pPr algn="l" rt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end </a:t>
            </a:r>
            <a:r>
              <a:rPr lang="en-US" sz="1200" dirty="0" smtClean="0">
                <a:solidFill>
                  <a:srgbClr val="C0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foreach</a:t>
            </a:r>
            <a:endParaRPr lang="en-US" sz="1200" dirty="0">
              <a:solidFill>
                <a:srgbClr val="C00000"/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pic>
        <p:nvPicPr>
          <p:cNvPr id="34" name="صورة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41" y="2658312"/>
            <a:ext cx="4597152" cy="23682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03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3">
            <a:extLst>
              <a:ext uri="{FF2B5EF4-FFF2-40B4-BE49-F238E27FC236}">
                <a16:creationId xmlns:a16="http://schemas.microsoft.com/office/drawing/2014/main" id="{04C1F81C-91B2-4D6E-8CA3-FD344960E4AD}"/>
              </a:ext>
            </a:extLst>
          </p:cNvPr>
          <p:cNvSpPr txBox="1">
            <a:spLocks/>
          </p:cNvSpPr>
          <p:nvPr/>
        </p:nvSpPr>
        <p:spPr>
          <a:xfrm>
            <a:off x="-148856" y="342061"/>
            <a:ext cx="8676168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اختيار بروتوكول التوجيه باستخدام النظام الخبير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2472448" y="2099676"/>
            <a:ext cx="179408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Is the network small</a:t>
            </a:r>
          </a:p>
          <a:p>
            <a:pPr algn="l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(less than 15 hop)</a:t>
            </a:r>
            <a:endParaRPr lang="ar-SY" sz="1200" dirty="0">
              <a:solidFill>
                <a:schemeClr val="tx1">
                  <a:lumMod val="85000"/>
                  <a:lumOff val="1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8" name="مربع نص 7"/>
          <p:cNvSpPr txBox="1"/>
          <p:nvPr/>
        </p:nvSpPr>
        <p:spPr>
          <a:xfrm>
            <a:off x="7673702" y="2097207"/>
            <a:ext cx="1539204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A90D88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Protocol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= EIGRP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324403" y="3252741"/>
            <a:ext cx="228440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Is the network expendable</a:t>
            </a:r>
          </a:p>
          <a:p>
            <a:pPr algn="l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And need reliability</a:t>
            </a:r>
            <a:endParaRPr lang="ar-SY" sz="1200" dirty="0">
              <a:solidFill>
                <a:schemeClr val="tx1">
                  <a:lumMod val="85000"/>
                  <a:lumOff val="1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3876447" y="3210211"/>
            <a:ext cx="290707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Dose lower convergence time over</a:t>
            </a:r>
          </a:p>
          <a:p>
            <a:pPr algn="l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resources consumption matter?</a:t>
            </a:r>
            <a:endParaRPr lang="ar-SY" sz="1200" dirty="0">
              <a:solidFill>
                <a:schemeClr val="tx1">
                  <a:lumMod val="85000"/>
                  <a:lumOff val="1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5222" y="4726445"/>
            <a:ext cx="1539204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A90D88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Protocol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= EIGRP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1795330" y="4690608"/>
            <a:ext cx="1301959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A90D88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Protocol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= RIP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17" name="مربع نص 16"/>
          <p:cNvSpPr txBox="1"/>
          <p:nvPr/>
        </p:nvSpPr>
        <p:spPr>
          <a:xfrm>
            <a:off x="3374063" y="4651295"/>
            <a:ext cx="1539204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A90D88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Protocol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= EIGRP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5660735" y="4636436"/>
            <a:ext cx="1482393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A90D88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Protocol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= OSPF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cxnSp>
        <p:nvCxnSpPr>
          <p:cNvPr id="19" name="رابط مستقيم 18"/>
          <p:cNvCxnSpPr/>
          <p:nvPr/>
        </p:nvCxnSpPr>
        <p:spPr>
          <a:xfrm>
            <a:off x="4322628" y="4184477"/>
            <a:ext cx="24047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/>
          <p:cNvCxnSpPr/>
          <p:nvPr/>
        </p:nvCxnSpPr>
        <p:spPr>
          <a:xfrm>
            <a:off x="312494" y="4248268"/>
            <a:ext cx="209494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رابط كسهم مستقيم 20"/>
          <p:cNvCxnSpPr/>
          <p:nvPr/>
        </p:nvCxnSpPr>
        <p:spPr>
          <a:xfrm>
            <a:off x="312494" y="4248268"/>
            <a:ext cx="19898" cy="47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كسهم مستقيم 21"/>
          <p:cNvCxnSpPr/>
          <p:nvPr/>
        </p:nvCxnSpPr>
        <p:spPr>
          <a:xfrm>
            <a:off x="2407443" y="4248268"/>
            <a:ext cx="23632" cy="47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رابط كسهم مستقيم 22"/>
          <p:cNvCxnSpPr>
            <a:stCxn id="9" idx="2"/>
          </p:cNvCxnSpPr>
          <p:nvPr/>
        </p:nvCxnSpPr>
        <p:spPr>
          <a:xfrm flipH="1">
            <a:off x="1461904" y="3714406"/>
            <a:ext cx="4703" cy="53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رابط كسهم مستقيم 23"/>
          <p:cNvCxnSpPr>
            <a:stCxn id="10" idx="2"/>
          </p:cNvCxnSpPr>
          <p:nvPr/>
        </p:nvCxnSpPr>
        <p:spPr>
          <a:xfrm>
            <a:off x="5329986" y="3671876"/>
            <a:ext cx="0" cy="453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رابط كسهم مستقيم 24"/>
          <p:cNvCxnSpPr/>
          <p:nvPr/>
        </p:nvCxnSpPr>
        <p:spPr>
          <a:xfrm>
            <a:off x="4322628" y="4184477"/>
            <a:ext cx="0" cy="46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رابط كسهم مستقيم 25"/>
          <p:cNvCxnSpPr/>
          <p:nvPr/>
        </p:nvCxnSpPr>
        <p:spPr>
          <a:xfrm flipH="1">
            <a:off x="6727374" y="4169618"/>
            <a:ext cx="19492" cy="49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رابط مستقيم 26"/>
          <p:cNvCxnSpPr/>
          <p:nvPr/>
        </p:nvCxnSpPr>
        <p:spPr>
          <a:xfrm flipH="1">
            <a:off x="3301682" y="1883108"/>
            <a:ext cx="5229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رابط كسهم مستقيم 27"/>
          <p:cNvCxnSpPr/>
          <p:nvPr/>
        </p:nvCxnSpPr>
        <p:spPr>
          <a:xfrm>
            <a:off x="3301681" y="1883108"/>
            <a:ext cx="0" cy="21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رابط كسهم مستقيم 28"/>
          <p:cNvCxnSpPr/>
          <p:nvPr/>
        </p:nvCxnSpPr>
        <p:spPr>
          <a:xfrm>
            <a:off x="8531255" y="1877842"/>
            <a:ext cx="0" cy="21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رابط مستقيم 29"/>
          <p:cNvCxnSpPr/>
          <p:nvPr/>
        </p:nvCxnSpPr>
        <p:spPr>
          <a:xfrm flipH="1">
            <a:off x="1359968" y="2972589"/>
            <a:ext cx="4186299" cy="8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رابط كسهم مستقيم 30"/>
          <p:cNvCxnSpPr/>
          <p:nvPr/>
        </p:nvCxnSpPr>
        <p:spPr>
          <a:xfrm>
            <a:off x="1359968" y="2972589"/>
            <a:ext cx="0" cy="280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رابط كسهم مستقيم 31"/>
          <p:cNvCxnSpPr/>
          <p:nvPr/>
        </p:nvCxnSpPr>
        <p:spPr>
          <a:xfrm>
            <a:off x="5546267" y="2981016"/>
            <a:ext cx="0" cy="27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رابط كسهم مستقيم 32"/>
          <p:cNvCxnSpPr>
            <a:stCxn id="7" idx="2"/>
          </p:cNvCxnSpPr>
          <p:nvPr/>
        </p:nvCxnSpPr>
        <p:spPr>
          <a:xfrm>
            <a:off x="3369489" y="2561341"/>
            <a:ext cx="4574" cy="44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رابط كسهم مستقيم 33"/>
          <p:cNvCxnSpPr/>
          <p:nvPr/>
        </p:nvCxnSpPr>
        <p:spPr>
          <a:xfrm flipH="1">
            <a:off x="6448720" y="1577256"/>
            <a:ext cx="701" cy="33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مربع نص 34"/>
          <p:cNvSpPr txBox="1"/>
          <p:nvPr/>
        </p:nvSpPr>
        <p:spPr>
          <a:xfrm>
            <a:off x="5511895" y="1554891"/>
            <a:ext cx="518540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Yes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36" name="مربع نص 35"/>
          <p:cNvSpPr txBox="1"/>
          <p:nvPr/>
        </p:nvSpPr>
        <p:spPr>
          <a:xfrm>
            <a:off x="1544426" y="2675105"/>
            <a:ext cx="518540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Yes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37" name="مربع نص 36"/>
          <p:cNvSpPr txBox="1"/>
          <p:nvPr/>
        </p:nvSpPr>
        <p:spPr>
          <a:xfrm>
            <a:off x="488519" y="3903326"/>
            <a:ext cx="518540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Yes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38" name="مربع نص 37"/>
          <p:cNvSpPr txBox="1"/>
          <p:nvPr/>
        </p:nvSpPr>
        <p:spPr>
          <a:xfrm>
            <a:off x="4559868" y="3819388"/>
            <a:ext cx="518540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Yes </a:t>
            </a:r>
            <a:endParaRPr lang="ar-SY" sz="1200" dirty="0">
              <a:solidFill>
                <a:srgbClr val="FF0000"/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39" name="مربع نص 38"/>
          <p:cNvSpPr txBox="1"/>
          <p:nvPr/>
        </p:nvSpPr>
        <p:spPr>
          <a:xfrm>
            <a:off x="5407419" y="773955"/>
            <a:ext cx="184390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ar-SY" sz="1200" dirty="0">
              <a:solidFill>
                <a:schemeClr val="tx1">
                  <a:lumMod val="85000"/>
                  <a:lumOff val="1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Do you want to work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On routing protocol</a:t>
            </a:r>
            <a:endParaRPr lang="ar-SY" sz="1200" dirty="0">
              <a:solidFill>
                <a:schemeClr val="tx1">
                  <a:lumMod val="85000"/>
                  <a:lumOff val="1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endParaRPr lang="ar-SY" sz="1200" dirty="0">
              <a:solidFill>
                <a:schemeClr val="tx1">
                  <a:lumMod val="85000"/>
                  <a:lumOff val="1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40" name="مربع نص 39"/>
          <p:cNvSpPr txBox="1"/>
          <p:nvPr/>
        </p:nvSpPr>
        <p:spPr>
          <a:xfrm>
            <a:off x="7018726" y="1546843"/>
            <a:ext cx="465192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No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41" name="مربع نص 40"/>
          <p:cNvSpPr txBox="1"/>
          <p:nvPr/>
        </p:nvSpPr>
        <p:spPr>
          <a:xfrm>
            <a:off x="4825138" y="2642821"/>
            <a:ext cx="465192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No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42" name="مربع نص 41"/>
          <p:cNvSpPr txBox="1"/>
          <p:nvPr/>
        </p:nvSpPr>
        <p:spPr>
          <a:xfrm>
            <a:off x="1970343" y="3903325"/>
            <a:ext cx="465192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No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43" name="مربع نص 42"/>
          <p:cNvSpPr txBox="1"/>
          <p:nvPr/>
        </p:nvSpPr>
        <p:spPr>
          <a:xfrm>
            <a:off x="6292639" y="3848044"/>
            <a:ext cx="465192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No</a:t>
            </a:r>
            <a:r>
              <a:rPr lang="en-US" sz="1200" dirty="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t> </a:t>
            </a:r>
            <a:endParaRPr lang="ar-SY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  <p:sp>
        <p:nvSpPr>
          <p:cNvPr id="44" name="عنصر نائب لرقم الشريحة 2"/>
          <p:cNvSpPr txBox="1">
            <a:spLocks/>
          </p:cNvSpPr>
          <p:nvPr/>
        </p:nvSpPr>
        <p:spPr>
          <a:xfrm>
            <a:off x="9082805" y="6268399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200" smtClean="0">
                <a:latin typeface="29LT Bukra Regular" panose="000B0903020204020204" pitchFamily="34" charset="-78"/>
                <a:cs typeface="29LT Bukra Regular" panose="000B0903020204020204" pitchFamily="34" charset="-78"/>
              </a:rPr>
              <a:pPr/>
              <a:t>15</a:t>
            </a:fld>
            <a:endParaRPr lang="en-US" sz="1200" dirty="0"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549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1392416" y="374058"/>
            <a:ext cx="6338242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تطبيق قوائم التحكم بالوصول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ACL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93" y="991700"/>
            <a:ext cx="3692199" cy="39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4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1392416" y="374058"/>
            <a:ext cx="6338242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تطبيق قوائم التحكم بالوصول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ACL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grpSp>
        <p:nvGrpSpPr>
          <p:cNvPr id="59" name="Agrupar 11"/>
          <p:cNvGrpSpPr/>
          <p:nvPr/>
        </p:nvGrpSpPr>
        <p:grpSpPr>
          <a:xfrm>
            <a:off x="8108196" y="3191130"/>
            <a:ext cx="612064" cy="1048408"/>
            <a:chOff x="6335661" y="3403517"/>
            <a:chExt cx="612064" cy="1048408"/>
          </a:xfrm>
          <a:solidFill>
            <a:schemeClr val="accent6">
              <a:lumMod val="50000"/>
            </a:schemeClr>
          </a:solidFill>
        </p:grpSpPr>
        <p:sp>
          <p:nvSpPr>
            <p:cNvPr id="60" name="Rectángulo redondeado 106"/>
            <p:cNvSpPr/>
            <p:nvPr/>
          </p:nvSpPr>
          <p:spPr>
            <a:xfrm>
              <a:off x="6335661" y="3840498"/>
              <a:ext cx="612064" cy="6114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1" name="Forma libre 111"/>
            <p:cNvSpPr/>
            <p:nvPr/>
          </p:nvSpPr>
          <p:spPr>
            <a:xfrm rot="10800000">
              <a:off x="6479577" y="3645825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2" name="Rectángulo redondeado 112"/>
            <p:cNvSpPr/>
            <p:nvPr/>
          </p:nvSpPr>
          <p:spPr>
            <a:xfrm rot="10800000">
              <a:off x="6509122" y="3403517"/>
              <a:ext cx="257174" cy="4168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63" name="Agrupar 9"/>
          <p:cNvGrpSpPr/>
          <p:nvPr/>
        </p:nvGrpSpPr>
        <p:grpSpPr>
          <a:xfrm>
            <a:off x="5098018" y="3191130"/>
            <a:ext cx="612064" cy="1048408"/>
            <a:chOff x="3325483" y="3403517"/>
            <a:chExt cx="612064" cy="1048408"/>
          </a:xfrm>
          <a:solidFill>
            <a:schemeClr val="accent3">
              <a:lumMod val="75000"/>
            </a:schemeClr>
          </a:solidFill>
        </p:grpSpPr>
        <p:sp>
          <p:nvSpPr>
            <p:cNvPr id="64" name="Rectángulo redondeado 79"/>
            <p:cNvSpPr/>
            <p:nvPr/>
          </p:nvSpPr>
          <p:spPr>
            <a:xfrm>
              <a:off x="3325483" y="3840498"/>
              <a:ext cx="612064" cy="6114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5" name="Forma libre 90"/>
            <p:cNvSpPr/>
            <p:nvPr/>
          </p:nvSpPr>
          <p:spPr>
            <a:xfrm rot="10800000">
              <a:off x="3469399" y="3645825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6" name="Rectángulo redondeado 91"/>
            <p:cNvSpPr/>
            <p:nvPr/>
          </p:nvSpPr>
          <p:spPr>
            <a:xfrm rot="10800000">
              <a:off x="3498944" y="3403517"/>
              <a:ext cx="257174" cy="4168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67" name="Agrupar 7"/>
          <p:cNvGrpSpPr/>
          <p:nvPr/>
        </p:nvGrpSpPr>
        <p:grpSpPr>
          <a:xfrm>
            <a:off x="2251122" y="3191130"/>
            <a:ext cx="612064" cy="1048408"/>
            <a:chOff x="478587" y="3403517"/>
            <a:chExt cx="612064" cy="1048408"/>
          </a:xfrm>
          <a:solidFill>
            <a:schemeClr val="accent1">
              <a:lumMod val="75000"/>
              <a:lumOff val="25000"/>
            </a:schemeClr>
          </a:solidFill>
        </p:grpSpPr>
        <p:grpSp>
          <p:nvGrpSpPr>
            <p:cNvPr id="68" name="Agrupar 5"/>
            <p:cNvGrpSpPr/>
            <p:nvPr/>
          </p:nvGrpSpPr>
          <p:grpSpPr>
            <a:xfrm>
              <a:off x="478587" y="3645825"/>
              <a:ext cx="612064" cy="806100"/>
              <a:chOff x="478587" y="3645825"/>
              <a:chExt cx="612064" cy="806100"/>
            </a:xfrm>
            <a:grpFill/>
          </p:grpSpPr>
          <p:sp>
            <p:nvSpPr>
              <p:cNvPr id="70" name="Rectángulo redondeado 56"/>
              <p:cNvSpPr/>
              <p:nvPr/>
            </p:nvSpPr>
            <p:spPr>
              <a:xfrm>
                <a:off x="478587" y="3840498"/>
                <a:ext cx="612064" cy="61142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1" name="Forma libre 32"/>
              <p:cNvSpPr/>
              <p:nvPr/>
            </p:nvSpPr>
            <p:spPr>
              <a:xfrm rot="10800000">
                <a:off x="622503" y="3645825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69" name="Rectángulo redondeado 33"/>
            <p:cNvSpPr/>
            <p:nvPr/>
          </p:nvSpPr>
          <p:spPr>
            <a:xfrm rot="10800000">
              <a:off x="652048" y="3403517"/>
              <a:ext cx="257174" cy="4168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72" name="Agrupar 4"/>
          <p:cNvGrpSpPr/>
          <p:nvPr/>
        </p:nvGrpSpPr>
        <p:grpSpPr>
          <a:xfrm>
            <a:off x="2251122" y="1564973"/>
            <a:ext cx="612064" cy="1048408"/>
            <a:chOff x="478587" y="1777360"/>
            <a:chExt cx="612064" cy="1048408"/>
          </a:xfrm>
        </p:grpSpPr>
        <p:sp>
          <p:nvSpPr>
            <p:cNvPr id="73" name="Forma libre 51"/>
            <p:cNvSpPr/>
            <p:nvPr/>
          </p:nvSpPr>
          <p:spPr>
            <a:xfrm>
              <a:off x="615971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4" name="Rectángulo redondeado 6"/>
            <p:cNvSpPr/>
            <p:nvPr/>
          </p:nvSpPr>
          <p:spPr>
            <a:xfrm>
              <a:off x="653484" y="2408870"/>
              <a:ext cx="257174" cy="41689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5" name="Rectángulo redondeado 55"/>
            <p:cNvSpPr/>
            <p:nvPr/>
          </p:nvSpPr>
          <p:spPr>
            <a:xfrm>
              <a:off x="478587" y="1777360"/>
              <a:ext cx="612064" cy="6114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6" name="AutoShape 14"/>
          <p:cNvSpPr>
            <a:spLocks/>
          </p:cNvSpPr>
          <p:nvPr/>
        </p:nvSpPr>
        <p:spPr bwMode="auto">
          <a:xfrm>
            <a:off x="2415106" y="373769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 smtClean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6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77" name="AutoShape 14"/>
          <p:cNvSpPr>
            <a:spLocks/>
          </p:cNvSpPr>
          <p:nvPr/>
        </p:nvSpPr>
        <p:spPr bwMode="auto">
          <a:xfrm>
            <a:off x="2408647" y="1691847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 dirty="0">
                <a:solidFill>
                  <a:schemeClr val="bg1"/>
                </a:solidFill>
                <a:latin typeface="FontAwesome" charset="0"/>
                <a:cs typeface="Helvetica Light" charset="0"/>
                <a:sym typeface="FontAwesome" charset="0"/>
              </a:rPr>
              <a:t>3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grpSp>
        <p:nvGrpSpPr>
          <p:cNvPr id="78" name="Agrupar 8"/>
          <p:cNvGrpSpPr/>
          <p:nvPr/>
        </p:nvGrpSpPr>
        <p:grpSpPr>
          <a:xfrm>
            <a:off x="5098018" y="1564973"/>
            <a:ext cx="612064" cy="1048408"/>
            <a:chOff x="3325483" y="1777360"/>
            <a:chExt cx="612064" cy="1048408"/>
          </a:xfrm>
          <a:solidFill>
            <a:schemeClr val="accent2"/>
          </a:solidFill>
        </p:grpSpPr>
        <p:sp>
          <p:nvSpPr>
            <p:cNvPr id="79" name="Forma libre 71"/>
            <p:cNvSpPr/>
            <p:nvPr/>
          </p:nvSpPr>
          <p:spPr>
            <a:xfrm>
              <a:off x="3462867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0" name="Rectángulo redondeado 72"/>
            <p:cNvSpPr/>
            <p:nvPr/>
          </p:nvSpPr>
          <p:spPr>
            <a:xfrm>
              <a:off x="3500380" y="2408870"/>
              <a:ext cx="257174" cy="4168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1" name="Rectángulo redondeado 73"/>
            <p:cNvSpPr/>
            <p:nvPr/>
          </p:nvSpPr>
          <p:spPr>
            <a:xfrm>
              <a:off x="3325483" y="1777360"/>
              <a:ext cx="612064" cy="6114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2" name="AutoShape 14"/>
          <p:cNvSpPr>
            <a:spLocks/>
          </p:cNvSpPr>
          <p:nvPr/>
        </p:nvSpPr>
        <p:spPr bwMode="auto">
          <a:xfrm>
            <a:off x="5262002" y="373769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 smtClean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5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83" name="AutoShape 14"/>
          <p:cNvSpPr>
            <a:spLocks/>
          </p:cNvSpPr>
          <p:nvPr/>
        </p:nvSpPr>
        <p:spPr bwMode="auto">
          <a:xfrm>
            <a:off x="5255543" y="1691847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 smtClean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2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grpSp>
        <p:nvGrpSpPr>
          <p:cNvPr id="84" name="Agrupar 10"/>
          <p:cNvGrpSpPr/>
          <p:nvPr/>
        </p:nvGrpSpPr>
        <p:grpSpPr>
          <a:xfrm>
            <a:off x="8108196" y="1564973"/>
            <a:ext cx="612064" cy="1048408"/>
            <a:chOff x="6335661" y="1777360"/>
            <a:chExt cx="612064" cy="1048408"/>
          </a:xfrm>
          <a:solidFill>
            <a:schemeClr val="accent5"/>
          </a:solidFill>
        </p:grpSpPr>
        <p:sp>
          <p:nvSpPr>
            <p:cNvPr id="85" name="Forma libre 103"/>
            <p:cNvSpPr/>
            <p:nvPr/>
          </p:nvSpPr>
          <p:spPr>
            <a:xfrm>
              <a:off x="6473045" y="2330170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6" name="Rectángulo redondeado 104"/>
            <p:cNvSpPr/>
            <p:nvPr/>
          </p:nvSpPr>
          <p:spPr>
            <a:xfrm>
              <a:off x="6510558" y="2408870"/>
              <a:ext cx="257174" cy="41689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7" name="Rectángulo redondeado 105"/>
            <p:cNvSpPr/>
            <p:nvPr/>
          </p:nvSpPr>
          <p:spPr>
            <a:xfrm>
              <a:off x="6335661" y="1777360"/>
              <a:ext cx="612064" cy="6114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8" name="AutoShape 14"/>
          <p:cNvSpPr>
            <a:spLocks/>
          </p:cNvSpPr>
          <p:nvPr/>
        </p:nvSpPr>
        <p:spPr bwMode="auto">
          <a:xfrm>
            <a:off x="8272180" y="373769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 dirty="0" smtClean="0">
                <a:solidFill>
                  <a:schemeClr val="bg1"/>
                </a:solidFill>
                <a:latin typeface="FontAwesome" charset="0"/>
                <a:cs typeface="FontAwesome" charset="0"/>
                <a:sym typeface="FontAwesome" charset="0"/>
              </a:rPr>
              <a:t>4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89" name="AutoShape 14"/>
          <p:cNvSpPr>
            <a:spLocks/>
          </p:cNvSpPr>
          <p:nvPr/>
        </p:nvSpPr>
        <p:spPr bwMode="auto">
          <a:xfrm>
            <a:off x="8265721" y="1691847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_tradnl" sz="1800" dirty="0" smtClean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1</a:t>
            </a:r>
            <a:endParaRPr lang="es-ES" sz="1800" dirty="0">
              <a:solidFill>
                <a:schemeClr val="bg1"/>
              </a:solidFill>
              <a:cs typeface="Helvetica Light" charset="0"/>
            </a:endParaRPr>
          </a:p>
        </p:txBody>
      </p:sp>
      <p:sp>
        <p:nvSpPr>
          <p:cNvPr id="90" name="Rectángulo redondeado 115"/>
          <p:cNvSpPr/>
          <p:nvPr/>
        </p:nvSpPr>
        <p:spPr>
          <a:xfrm rot="5400000">
            <a:off x="5350206" y="-196042"/>
            <a:ext cx="258053" cy="614117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3" name="Rectangle 62">
            <a:extLst>
              <a:ext uri="{FF2B5EF4-FFF2-40B4-BE49-F238E27FC236}">
                <a16:creationId xmlns:a16="http://schemas.microsoft.com/office/drawing/2014/main" id="{BAE5B3F9-63BD-4966-8E32-0C12A46F87B9}"/>
              </a:ext>
            </a:extLst>
          </p:cNvPr>
          <p:cNvSpPr/>
          <p:nvPr/>
        </p:nvSpPr>
        <p:spPr>
          <a:xfrm>
            <a:off x="6645349" y="1729105"/>
            <a:ext cx="15416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ACL Number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109" name="Rectangle 62">
            <a:extLst>
              <a:ext uri="{FF2B5EF4-FFF2-40B4-BE49-F238E27FC236}">
                <a16:creationId xmlns:a16="http://schemas.microsoft.com/office/drawing/2014/main" id="{BAE5B3F9-63BD-4966-8E32-0C12A46F87B9}"/>
              </a:ext>
            </a:extLst>
          </p:cNvPr>
          <p:cNvSpPr/>
          <p:nvPr/>
        </p:nvSpPr>
        <p:spPr>
          <a:xfrm>
            <a:off x="3547162" y="1689245"/>
            <a:ext cx="15416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Permit / Deny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110" name="Rectangle 62">
            <a:extLst>
              <a:ext uri="{FF2B5EF4-FFF2-40B4-BE49-F238E27FC236}">
                <a16:creationId xmlns:a16="http://schemas.microsoft.com/office/drawing/2014/main" id="{BAE5B3F9-63BD-4966-8E32-0C12A46F87B9}"/>
              </a:ext>
            </a:extLst>
          </p:cNvPr>
          <p:cNvSpPr/>
          <p:nvPr/>
        </p:nvSpPr>
        <p:spPr>
          <a:xfrm>
            <a:off x="953866" y="1665197"/>
            <a:ext cx="15416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Source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111" name="Rectangle 62">
            <a:extLst>
              <a:ext uri="{FF2B5EF4-FFF2-40B4-BE49-F238E27FC236}">
                <a16:creationId xmlns:a16="http://schemas.microsoft.com/office/drawing/2014/main" id="{BAE5B3F9-63BD-4966-8E32-0C12A46F87B9}"/>
              </a:ext>
            </a:extLst>
          </p:cNvPr>
          <p:cNvSpPr/>
          <p:nvPr/>
        </p:nvSpPr>
        <p:spPr>
          <a:xfrm>
            <a:off x="6741484" y="3808009"/>
            <a:ext cx="15416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Destination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112" name="Rectangle 62">
            <a:extLst>
              <a:ext uri="{FF2B5EF4-FFF2-40B4-BE49-F238E27FC236}">
                <a16:creationId xmlns:a16="http://schemas.microsoft.com/office/drawing/2014/main" id="{BAE5B3F9-63BD-4966-8E32-0C12A46F87B9}"/>
              </a:ext>
            </a:extLst>
          </p:cNvPr>
          <p:cNvSpPr/>
          <p:nvPr/>
        </p:nvSpPr>
        <p:spPr>
          <a:xfrm>
            <a:off x="3638401" y="3806614"/>
            <a:ext cx="15416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Port Number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113" name="Rectangle 62">
            <a:extLst>
              <a:ext uri="{FF2B5EF4-FFF2-40B4-BE49-F238E27FC236}">
                <a16:creationId xmlns:a16="http://schemas.microsoft.com/office/drawing/2014/main" id="{BAE5B3F9-63BD-4966-8E32-0C12A46F87B9}"/>
              </a:ext>
            </a:extLst>
          </p:cNvPr>
          <p:cNvSpPr/>
          <p:nvPr/>
        </p:nvSpPr>
        <p:spPr>
          <a:xfrm>
            <a:off x="800799" y="3773330"/>
            <a:ext cx="15416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Do The ACL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731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redondeado 47"/>
          <p:cNvSpPr/>
          <p:nvPr/>
        </p:nvSpPr>
        <p:spPr>
          <a:xfrm flipV="1">
            <a:off x="5481459" y="2800378"/>
            <a:ext cx="145614" cy="67558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redondeado 48"/>
          <p:cNvSpPr/>
          <p:nvPr/>
        </p:nvSpPr>
        <p:spPr>
          <a:xfrm flipV="1">
            <a:off x="5481459" y="1760282"/>
            <a:ext cx="145614" cy="67558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2009556" y="344684"/>
            <a:ext cx="4430621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توليد </a:t>
            </a: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طوبولوجيا الشبكة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2494744" y="2890725"/>
            <a:ext cx="2986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وفق المسار الثاني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2626862" y="1872147"/>
            <a:ext cx="292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وفق المسار الأول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844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 27"/>
          <p:cNvSpPr/>
          <p:nvPr/>
        </p:nvSpPr>
        <p:spPr>
          <a:xfrm>
            <a:off x="1" y="0"/>
            <a:ext cx="3019646" cy="5143500"/>
          </a:xfrm>
          <a:custGeom>
            <a:avLst/>
            <a:gdLst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2217809 h 5143500"/>
              <a:gd name="connsiteX19" fmla="*/ 4208106 w 4208106"/>
              <a:gd name="connsiteY19" fmla="*/ 5143500 h 5143500"/>
              <a:gd name="connsiteX20" fmla="*/ 0 w 4208106"/>
              <a:gd name="connsiteY20" fmla="*/ 514350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5143500 h 5143500"/>
              <a:gd name="connsiteX19" fmla="*/ 0 w 4208106"/>
              <a:gd name="connsiteY19" fmla="*/ 5143500 h 5143500"/>
              <a:gd name="connsiteX20" fmla="*/ 0 w 4208106"/>
              <a:gd name="connsiteY20" fmla="*/ 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8106 w 4208106"/>
              <a:gd name="connsiteY17" fmla="*/ 5143500 h 5143500"/>
              <a:gd name="connsiteX18" fmla="*/ 0 w 4208106"/>
              <a:gd name="connsiteY18" fmla="*/ 5143500 h 5143500"/>
              <a:gd name="connsiteX19" fmla="*/ 0 w 4208106"/>
              <a:gd name="connsiteY19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443061" y="0"/>
                </a:lnTo>
                <a:lnTo>
                  <a:pt x="3443061" y="1309422"/>
                </a:lnTo>
                <a:cubicBezTo>
                  <a:pt x="3443061" y="1380682"/>
                  <a:pt x="3500828" y="1438449"/>
                  <a:pt x="3572088" y="1438449"/>
                </a:cubicBezTo>
                <a:lnTo>
                  <a:pt x="3572087" y="1438450"/>
                </a:lnTo>
                <a:cubicBezTo>
                  <a:pt x="3643347" y="1438450"/>
                  <a:pt x="3701114" y="1380683"/>
                  <a:pt x="3701114" y="1309423"/>
                </a:cubicBezTo>
                <a:lnTo>
                  <a:pt x="3701114" y="1160476"/>
                </a:lnTo>
                <a:lnTo>
                  <a:pt x="3707969" y="1126524"/>
                </a:lnTo>
                <a:cubicBezTo>
                  <a:pt x="3727556" y="1080214"/>
                  <a:pt x="3773411" y="1047720"/>
                  <a:pt x="3826856" y="1047720"/>
                </a:cubicBezTo>
                <a:cubicBezTo>
                  <a:pt x="3880301" y="1047720"/>
                  <a:pt x="3926156" y="1080214"/>
                  <a:pt x="3945743" y="1126524"/>
                </a:cubicBezTo>
                <a:lnTo>
                  <a:pt x="3949314" y="1144209"/>
                </a:lnTo>
                <a:lnTo>
                  <a:pt x="3949314" y="2130656"/>
                </a:lnTo>
                <a:cubicBezTo>
                  <a:pt x="3949314" y="2184101"/>
                  <a:pt x="3981808" y="2229956"/>
                  <a:pt x="4028117" y="2249544"/>
                </a:cubicBezTo>
                <a:lnTo>
                  <a:pt x="4076187" y="2259248"/>
                </a:lnTo>
                <a:lnTo>
                  <a:pt x="4076187" y="2259986"/>
                </a:lnTo>
                <a:lnTo>
                  <a:pt x="4099667" y="2262353"/>
                </a:lnTo>
                <a:cubicBezTo>
                  <a:pt x="4161264" y="2274957"/>
                  <a:pt x="4207598" y="2329457"/>
                  <a:pt x="4207598" y="2394779"/>
                </a:cubicBezTo>
                <a:cubicBezTo>
                  <a:pt x="4207767" y="3311019"/>
                  <a:pt x="4207937" y="4227260"/>
                  <a:pt x="4208106" y="5143500"/>
                </a:cubicBez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229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Forma libre 25"/>
          <p:cNvSpPr/>
          <p:nvPr/>
        </p:nvSpPr>
        <p:spPr>
          <a:xfrm>
            <a:off x="1" y="-1439829"/>
            <a:ext cx="922316" cy="3515067"/>
          </a:xfrm>
          <a:custGeom>
            <a:avLst/>
            <a:gdLst>
              <a:gd name="connsiteX0" fmla="*/ 129224 w 1285317"/>
              <a:gd name="connsiteY0" fmla="*/ 0 h 3515066"/>
              <a:gd name="connsiteX1" fmla="*/ 248293 w 1285317"/>
              <a:gd name="connsiteY1" fmla="*/ 78804 h 3515066"/>
              <a:gd name="connsiteX2" fmla="*/ 256882 w 1285317"/>
              <a:gd name="connsiteY2" fmla="*/ 121283 h 3515066"/>
              <a:gd name="connsiteX3" fmla="*/ 265471 w 1285317"/>
              <a:gd name="connsiteY3" fmla="*/ 78804 h 3515066"/>
              <a:gd name="connsiteX4" fmla="*/ 384541 w 1285317"/>
              <a:gd name="connsiteY4" fmla="*/ 0 h 3515066"/>
              <a:gd name="connsiteX5" fmla="*/ 503609 w 1285317"/>
              <a:gd name="connsiteY5" fmla="*/ 78804 h 3515066"/>
              <a:gd name="connsiteX6" fmla="*/ 513764 w 1285317"/>
              <a:gd name="connsiteY6" fmla="*/ 129025 h 3515066"/>
              <a:gd name="connsiteX7" fmla="*/ 523918 w 1285317"/>
              <a:gd name="connsiteY7" fmla="*/ 78804 h 3515066"/>
              <a:gd name="connsiteX8" fmla="*/ 642988 w 1285317"/>
              <a:gd name="connsiteY8" fmla="*/ 0 h 3515066"/>
              <a:gd name="connsiteX9" fmla="*/ 762056 w 1285317"/>
              <a:gd name="connsiteY9" fmla="*/ 78804 h 3515066"/>
              <a:gd name="connsiteX10" fmla="*/ 770645 w 1285317"/>
              <a:gd name="connsiteY10" fmla="*/ 121283 h 3515066"/>
              <a:gd name="connsiteX11" fmla="*/ 779234 w 1285317"/>
              <a:gd name="connsiteY11" fmla="*/ 78804 h 3515066"/>
              <a:gd name="connsiteX12" fmla="*/ 898304 w 1285317"/>
              <a:gd name="connsiteY12" fmla="*/ 0 h 3515066"/>
              <a:gd name="connsiteX13" fmla="*/ 1017373 w 1285317"/>
              <a:gd name="connsiteY13" fmla="*/ 78804 h 3515066"/>
              <a:gd name="connsiteX14" fmla="*/ 1027199 w 1285317"/>
              <a:gd name="connsiteY14" fmla="*/ 127398 h 3515066"/>
              <a:gd name="connsiteX15" fmla="*/ 1037025 w 1285317"/>
              <a:gd name="connsiteY15" fmla="*/ 78804 h 3515066"/>
              <a:gd name="connsiteX16" fmla="*/ 1156093 w 1285317"/>
              <a:gd name="connsiteY16" fmla="*/ 0 h 3515066"/>
              <a:gd name="connsiteX17" fmla="*/ 1285317 w 1285317"/>
              <a:gd name="connsiteY17" fmla="*/ 129027 h 3515066"/>
              <a:gd name="connsiteX18" fmla="*/ 1285317 w 1285317"/>
              <a:gd name="connsiteY18" fmla="*/ 276727 h 3515066"/>
              <a:gd name="connsiteX19" fmla="*/ 1285317 w 1285317"/>
              <a:gd name="connsiteY19" fmla="*/ 276727 h 3515066"/>
              <a:gd name="connsiteX20" fmla="*/ 1285316 w 1285317"/>
              <a:gd name="connsiteY20" fmla="*/ 2784974 h 3515066"/>
              <a:gd name="connsiteX21" fmla="*/ 1156289 w 1285317"/>
              <a:gd name="connsiteY21" fmla="*/ 2914001 h 3515066"/>
              <a:gd name="connsiteX22" fmla="*/ 1156290 w 1285317"/>
              <a:gd name="connsiteY22" fmla="*/ 2914000 h 3515066"/>
              <a:gd name="connsiteX23" fmla="*/ 1027263 w 1285317"/>
              <a:gd name="connsiteY23" fmla="*/ 2784973 h 3515066"/>
              <a:gd name="connsiteX24" fmla="*/ 1027263 w 1285317"/>
              <a:gd name="connsiteY24" fmla="*/ 1729855 h 3515066"/>
              <a:gd name="connsiteX25" fmla="*/ 1027263 w 1285317"/>
              <a:gd name="connsiteY25" fmla="*/ 1729852 h 3515066"/>
              <a:gd name="connsiteX26" fmla="*/ 1027262 w 1285317"/>
              <a:gd name="connsiteY26" fmla="*/ 2801496 h 3515066"/>
              <a:gd name="connsiteX27" fmla="*/ 1017124 w 1285317"/>
              <a:gd name="connsiteY27" fmla="*/ 2751277 h 3515066"/>
              <a:gd name="connsiteX28" fmla="*/ 898236 w 1285317"/>
              <a:gd name="connsiteY28" fmla="*/ 2672473 h 3515066"/>
              <a:gd name="connsiteX29" fmla="*/ 779349 w 1285317"/>
              <a:gd name="connsiteY29" fmla="*/ 2751277 h 3515066"/>
              <a:gd name="connsiteX30" fmla="*/ 769585 w 1285317"/>
              <a:gd name="connsiteY30" fmla="*/ 2799637 h 3515066"/>
              <a:gd name="connsiteX31" fmla="*/ 769585 w 1285317"/>
              <a:gd name="connsiteY31" fmla="*/ 3386039 h 3515066"/>
              <a:gd name="connsiteX32" fmla="*/ 640558 w 1285317"/>
              <a:gd name="connsiteY32" fmla="*/ 3515066 h 3515066"/>
              <a:gd name="connsiteX33" fmla="*/ 640559 w 1285317"/>
              <a:gd name="connsiteY33" fmla="*/ 3515065 h 3515066"/>
              <a:gd name="connsiteX34" fmla="*/ 511532 w 1285317"/>
              <a:gd name="connsiteY34" fmla="*/ 3386038 h 3515066"/>
              <a:gd name="connsiteX35" fmla="*/ 511532 w 1285317"/>
              <a:gd name="connsiteY35" fmla="*/ 1738945 h 3515066"/>
              <a:gd name="connsiteX36" fmla="*/ 511532 w 1285317"/>
              <a:gd name="connsiteY36" fmla="*/ 1738949 h 3515066"/>
              <a:gd name="connsiteX37" fmla="*/ 511531 w 1285317"/>
              <a:gd name="connsiteY37" fmla="*/ 2489076 h 3515066"/>
              <a:gd name="connsiteX38" fmla="*/ 501393 w 1285317"/>
              <a:gd name="connsiteY38" fmla="*/ 2438857 h 3515066"/>
              <a:gd name="connsiteX39" fmla="*/ 382505 w 1285317"/>
              <a:gd name="connsiteY39" fmla="*/ 2360053 h 3515066"/>
              <a:gd name="connsiteX40" fmla="*/ 263618 w 1285317"/>
              <a:gd name="connsiteY40" fmla="*/ 2438857 h 3515066"/>
              <a:gd name="connsiteX41" fmla="*/ 260020 w 1285317"/>
              <a:gd name="connsiteY41" fmla="*/ 2456676 h 3515066"/>
              <a:gd name="connsiteX42" fmla="*/ 260020 w 1285317"/>
              <a:gd name="connsiteY42" fmla="*/ 2765622 h 3515066"/>
              <a:gd name="connsiteX43" fmla="*/ 130993 w 1285317"/>
              <a:gd name="connsiteY43" fmla="*/ 2894649 h 3515066"/>
              <a:gd name="connsiteX44" fmla="*/ 130994 w 1285317"/>
              <a:gd name="connsiteY44" fmla="*/ 2894648 h 3515066"/>
              <a:gd name="connsiteX45" fmla="*/ 1967 w 1285317"/>
              <a:gd name="connsiteY45" fmla="*/ 2765621 h 3515066"/>
              <a:gd name="connsiteX46" fmla="*/ 1967 w 1285317"/>
              <a:gd name="connsiteY46" fmla="*/ 1737636 h 3515066"/>
              <a:gd name="connsiteX47" fmla="*/ 0 w 1285317"/>
              <a:gd name="connsiteY47" fmla="*/ 1727908 h 3515066"/>
              <a:gd name="connsiteX48" fmla="*/ 0 w 1285317"/>
              <a:gd name="connsiteY48" fmla="*/ 129027 h 3515066"/>
              <a:gd name="connsiteX49" fmla="*/ 129224 w 1285317"/>
              <a:gd name="connsiteY49" fmla="*/ 0 h 351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5317" h="3515066">
                <a:moveTo>
                  <a:pt x="129224" y="0"/>
                </a:moveTo>
                <a:cubicBezTo>
                  <a:pt x="182751" y="0"/>
                  <a:pt x="228676" y="32494"/>
                  <a:pt x="248293" y="78804"/>
                </a:cubicBezTo>
                <a:lnTo>
                  <a:pt x="256882" y="121283"/>
                </a:lnTo>
                <a:lnTo>
                  <a:pt x="265471" y="78804"/>
                </a:lnTo>
                <a:cubicBezTo>
                  <a:pt x="285089" y="32494"/>
                  <a:pt x="331014" y="0"/>
                  <a:pt x="384541" y="0"/>
                </a:cubicBezTo>
                <a:cubicBezTo>
                  <a:pt x="438067" y="0"/>
                  <a:pt x="483992" y="32494"/>
                  <a:pt x="503609" y="78804"/>
                </a:cubicBezTo>
                <a:lnTo>
                  <a:pt x="513764" y="129025"/>
                </a:lnTo>
                <a:lnTo>
                  <a:pt x="523918" y="78804"/>
                </a:lnTo>
                <a:cubicBezTo>
                  <a:pt x="543536" y="32494"/>
                  <a:pt x="589461" y="0"/>
                  <a:pt x="642988" y="0"/>
                </a:cubicBezTo>
                <a:cubicBezTo>
                  <a:pt x="696514" y="0"/>
                  <a:pt x="742439" y="32494"/>
                  <a:pt x="762056" y="78804"/>
                </a:cubicBezTo>
                <a:lnTo>
                  <a:pt x="770645" y="121283"/>
                </a:lnTo>
                <a:lnTo>
                  <a:pt x="779234" y="78804"/>
                </a:lnTo>
                <a:cubicBezTo>
                  <a:pt x="798852" y="32494"/>
                  <a:pt x="844777" y="0"/>
                  <a:pt x="898304" y="0"/>
                </a:cubicBezTo>
                <a:cubicBezTo>
                  <a:pt x="951831" y="0"/>
                  <a:pt x="997756" y="32494"/>
                  <a:pt x="1017373" y="78804"/>
                </a:cubicBezTo>
                <a:lnTo>
                  <a:pt x="1027199" y="127398"/>
                </a:lnTo>
                <a:lnTo>
                  <a:pt x="1037025" y="78804"/>
                </a:lnTo>
                <a:cubicBezTo>
                  <a:pt x="1056641" y="32494"/>
                  <a:pt x="1102567" y="0"/>
                  <a:pt x="1156093" y="0"/>
                </a:cubicBezTo>
                <a:cubicBezTo>
                  <a:pt x="1227462" y="0"/>
                  <a:pt x="1285317" y="57767"/>
                  <a:pt x="1285317" y="129027"/>
                </a:cubicBezTo>
                <a:lnTo>
                  <a:pt x="1285317" y="276727"/>
                </a:lnTo>
                <a:lnTo>
                  <a:pt x="1285317" y="276727"/>
                </a:lnTo>
                <a:lnTo>
                  <a:pt x="1285316" y="2784974"/>
                </a:lnTo>
                <a:cubicBezTo>
                  <a:pt x="1285316" y="2856234"/>
                  <a:pt x="1227549" y="2914001"/>
                  <a:pt x="1156289" y="2914001"/>
                </a:cubicBezTo>
                <a:lnTo>
                  <a:pt x="1156290" y="2914000"/>
                </a:lnTo>
                <a:cubicBezTo>
                  <a:pt x="1085030" y="2914000"/>
                  <a:pt x="1027263" y="2856233"/>
                  <a:pt x="1027263" y="2784973"/>
                </a:cubicBezTo>
                <a:lnTo>
                  <a:pt x="1027263" y="1729855"/>
                </a:lnTo>
                <a:lnTo>
                  <a:pt x="1027263" y="1729852"/>
                </a:lnTo>
                <a:lnTo>
                  <a:pt x="1027262" y="2801496"/>
                </a:lnTo>
                <a:lnTo>
                  <a:pt x="1017124" y="2751277"/>
                </a:lnTo>
                <a:cubicBezTo>
                  <a:pt x="997536" y="2704967"/>
                  <a:pt x="951681" y="2672473"/>
                  <a:pt x="898236" y="2672473"/>
                </a:cubicBezTo>
                <a:cubicBezTo>
                  <a:pt x="844791" y="2672473"/>
                  <a:pt x="798936" y="2704967"/>
                  <a:pt x="779349" y="2751277"/>
                </a:cubicBezTo>
                <a:lnTo>
                  <a:pt x="769585" y="2799637"/>
                </a:lnTo>
                <a:lnTo>
                  <a:pt x="769585" y="3386039"/>
                </a:lnTo>
                <a:cubicBezTo>
                  <a:pt x="769585" y="3457299"/>
                  <a:pt x="711818" y="3515066"/>
                  <a:pt x="640558" y="3515066"/>
                </a:cubicBezTo>
                <a:lnTo>
                  <a:pt x="640559" y="3515065"/>
                </a:lnTo>
                <a:cubicBezTo>
                  <a:pt x="569299" y="3515065"/>
                  <a:pt x="511532" y="3457298"/>
                  <a:pt x="511532" y="3386038"/>
                </a:cubicBezTo>
                <a:lnTo>
                  <a:pt x="511532" y="1738945"/>
                </a:lnTo>
                <a:lnTo>
                  <a:pt x="511532" y="1738949"/>
                </a:lnTo>
                <a:lnTo>
                  <a:pt x="511531" y="2489076"/>
                </a:lnTo>
                <a:lnTo>
                  <a:pt x="501393" y="2438857"/>
                </a:lnTo>
                <a:cubicBezTo>
                  <a:pt x="481805" y="2392547"/>
                  <a:pt x="435950" y="2360053"/>
                  <a:pt x="382505" y="2360053"/>
                </a:cubicBezTo>
                <a:cubicBezTo>
                  <a:pt x="329060" y="2360053"/>
                  <a:pt x="283205" y="2392547"/>
                  <a:pt x="263618" y="2438857"/>
                </a:cubicBezTo>
                <a:lnTo>
                  <a:pt x="260020" y="2456676"/>
                </a:lnTo>
                <a:lnTo>
                  <a:pt x="260020" y="2765622"/>
                </a:lnTo>
                <a:cubicBezTo>
                  <a:pt x="260020" y="2836882"/>
                  <a:pt x="202253" y="2894649"/>
                  <a:pt x="130993" y="2894649"/>
                </a:cubicBezTo>
                <a:lnTo>
                  <a:pt x="130994" y="2894648"/>
                </a:lnTo>
                <a:cubicBezTo>
                  <a:pt x="59734" y="2894648"/>
                  <a:pt x="1967" y="2836881"/>
                  <a:pt x="1967" y="2765621"/>
                </a:cubicBezTo>
                <a:lnTo>
                  <a:pt x="1967" y="1737636"/>
                </a:lnTo>
                <a:lnTo>
                  <a:pt x="0" y="1727908"/>
                </a:lnTo>
                <a:lnTo>
                  <a:pt x="0" y="129027"/>
                </a:lnTo>
                <a:cubicBezTo>
                  <a:pt x="0" y="57767"/>
                  <a:pt x="57855" y="0"/>
                  <a:pt x="129224" y="0"/>
                </a:cubicBezTo>
                <a:close/>
              </a:path>
            </a:pathLst>
          </a:custGeom>
          <a:solidFill>
            <a:srgbClr val="186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BA3909-6276-4428-AF8D-6B6C3D02DD53}"/>
              </a:ext>
            </a:extLst>
          </p:cNvPr>
          <p:cNvSpPr/>
          <p:nvPr/>
        </p:nvSpPr>
        <p:spPr>
          <a:xfrm>
            <a:off x="-13182" y="2423696"/>
            <a:ext cx="30283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ar-SY" sz="3600" dirty="0" smtClean="0">
                <a:solidFill>
                  <a:schemeClr val="bg1"/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وفق </a:t>
            </a:r>
          </a:p>
          <a:p>
            <a:pPr algn="ctr" rtl="1"/>
            <a:r>
              <a:rPr lang="ar-SY" sz="3600" dirty="0" smtClean="0">
                <a:solidFill>
                  <a:schemeClr val="bg1"/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المسار الأول</a:t>
            </a:r>
            <a:endParaRPr lang="es-ES_tradnl" sz="3600" dirty="0">
              <a:solidFill>
                <a:schemeClr val="bg1"/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pic>
        <p:nvPicPr>
          <p:cNvPr id="39" name="صورة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192" y="854090"/>
            <a:ext cx="5914879" cy="35371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82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7815857" y="176664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redondeado 12"/>
          <p:cNvSpPr/>
          <p:nvPr/>
        </p:nvSpPr>
        <p:spPr>
          <a:xfrm>
            <a:off x="7815857" y="2577236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redondeado 15"/>
          <p:cNvSpPr/>
          <p:nvPr/>
        </p:nvSpPr>
        <p:spPr>
          <a:xfrm>
            <a:off x="7815857" y="339507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16"/>
          <p:cNvSpPr/>
          <p:nvPr/>
        </p:nvSpPr>
        <p:spPr>
          <a:xfrm>
            <a:off x="3690171" y="176344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/>
          <p:cNvSpPr/>
          <p:nvPr/>
        </p:nvSpPr>
        <p:spPr>
          <a:xfrm>
            <a:off x="3701574" y="2577236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18"/>
          <p:cNvSpPr/>
          <p:nvPr/>
        </p:nvSpPr>
        <p:spPr>
          <a:xfrm>
            <a:off x="3690171" y="339507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8" name="AutoShape 14"/>
          <p:cNvSpPr>
            <a:spLocks/>
          </p:cNvSpPr>
          <p:nvPr/>
        </p:nvSpPr>
        <p:spPr bwMode="auto">
          <a:xfrm>
            <a:off x="7977470" y="188677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endParaRPr lang="es-ES" sz="1800" dirty="0">
              <a:cs typeface="Helvetica Light" charset="0"/>
            </a:endParaRPr>
          </a:p>
        </p:txBody>
      </p:sp>
      <p:sp>
        <p:nvSpPr>
          <p:cNvPr id="33" name="Marcador de texto 13">
            <a:extLst>
              <a:ext uri="{FF2B5EF4-FFF2-40B4-BE49-F238E27FC236}">
                <a16:creationId xmlns:a16="http://schemas.microsoft.com/office/drawing/2014/main" id="{BF8F6219-30C2-4938-B102-77EE7312C471}"/>
              </a:ext>
            </a:extLst>
          </p:cNvPr>
          <p:cNvSpPr txBox="1">
            <a:spLocks/>
          </p:cNvSpPr>
          <p:nvPr/>
        </p:nvSpPr>
        <p:spPr>
          <a:xfrm>
            <a:off x="2383200" y="221661"/>
            <a:ext cx="335128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مخطط العرض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B5EE3-8D85-4F3F-9DEB-9E2B047B6CFD}"/>
              </a:ext>
            </a:extLst>
          </p:cNvPr>
          <p:cNvSpPr/>
          <p:nvPr/>
        </p:nvSpPr>
        <p:spPr>
          <a:xfrm>
            <a:off x="4955362" y="2711377"/>
            <a:ext cx="29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خصائص النظام المدروس</a:t>
            </a:r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66CB5EE3-8D85-4F3F-9DEB-9E2B047B6CFD}"/>
              </a:ext>
            </a:extLst>
          </p:cNvPr>
          <p:cNvSpPr/>
          <p:nvPr/>
        </p:nvSpPr>
        <p:spPr>
          <a:xfrm>
            <a:off x="5858677" y="1888452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أسباب المشروع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66CB5EE3-8D85-4F3F-9DEB-9E2B047B6CFD}"/>
              </a:ext>
            </a:extLst>
          </p:cNvPr>
          <p:cNvSpPr/>
          <p:nvPr/>
        </p:nvSpPr>
        <p:spPr>
          <a:xfrm>
            <a:off x="5734486" y="3526632"/>
            <a:ext cx="2032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خوارزميات العمل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66CB5EE3-8D85-4F3F-9DEB-9E2B047B6CFD}"/>
              </a:ext>
            </a:extLst>
          </p:cNvPr>
          <p:cNvSpPr/>
          <p:nvPr/>
        </p:nvSpPr>
        <p:spPr>
          <a:xfrm>
            <a:off x="771017" y="2695861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الميزات الإضافية للبرنامج</a:t>
            </a:r>
          </a:p>
        </p:txBody>
      </p:sp>
      <p:sp>
        <p:nvSpPr>
          <p:cNvPr id="41" name="Rectangle 19">
            <a:extLst>
              <a:ext uri="{FF2B5EF4-FFF2-40B4-BE49-F238E27FC236}">
                <a16:creationId xmlns:a16="http://schemas.microsoft.com/office/drawing/2014/main" id="{66CB5EE3-8D85-4F3F-9DEB-9E2B047B6CFD}"/>
              </a:ext>
            </a:extLst>
          </p:cNvPr>
          <p:cNvSpPr/>
          <p:nvPr/>
        </p:nvSpPr>
        <p:spPr>
          <a:xfrm>
            <a:off x="1232085" y="1875600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تخزين قواعد البيانات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66CB5EE3-8D85-4F3F-9DEB-9E2B047B6CFD}"/>
              </a:ext>
            </a:extLst>
          </p:cNvPr>
          <p:cNvSpPr/>
          <p:nvPr/>
        </p:nvSpPr>
        <p:spPr>
          <a:xfrm>
            <a:off x="1258117" y="3516122"/>
            <a:ext cx="2398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الأعمال المستقبلية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6869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 27"/>
          <p:cNvSpPr/>
          <p:nvPr/>
        </p:nvSpPr>
        <p:spPr>
          <a:xfrm>
            <a:off x="1" y="0"/>
            <a:ext cx="3019646" cy="5143500"/>
          </a:xfrm>
          <a:custGeom>
            <a:avLst/>
            <a:gdLst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2217809 h 5143500"/>
              <a:gd name="connsiteX19" fmla="*/ 4208106 w 4208106"/>
              <a:gd name="connsiteY19" fmla="*/ 5143500 h 5143500"/>
              <a:gd name="connsiteX20" fmla="*/ 0 w 4208106"/>
              <a:gd name="connsiteY20" fmla="*/ 514350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5143500 h 5143500"/>
              <a:gd name="connsiteX19" fmla="*/ 0 w 4208106"/>
              <a:gd name="connsiteY19" fmla="*/ 5143500 h 5143500"/>
              <a:gd name="connsiteX20" fmla="*/ 0 w 4208106"/>
              <a:gd name="connsiteY20" fmla="*/ 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8106 w 4208106"/>
              <a:gd name="connsiteY17" fmla="*/ 5143500 h 5143500"/>
              <a:gd name="connsiteX18" fmla="*/ 0 w 4208106"/>
              <a:gd name="connsiteY18" fmla="*/ 5143500 h 5143500"/>
              <a:gd name="connsiteX19" fmla="*/ 0 w 4208106"/>
              <a:gd name="connsiteY19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443061" y="0"/>
                </a:lnTo>
                <a:lnTo>
                  <a:pt x="3443061" y="1309422"/>
                </a:lnTo>
                <a:cubicBezTo>
                  <a:pt x="3443061" y="1380682"/>
                  <a:pt x="3500828" y="1438449"/>
                  <a:pt x="3572088" y="1438449"/>
                </a:cubicBezTo>
                <a:lnTo>
                  <a:pt x="3572087" y="1438450"/>
                </a:lnTo>
                <a:cubicBezTo>
                  <a:pt x="3643347" y="1438450"/>
                  <a:pt x="3701114" y="1380683"/>
                  <a:pt x="3701114" y="1309423"/>
                </a:cubicBezTo>
                <a:lnTo>
                  <a:pt x="3701114" y="1160476"/>
                </a:lnTo>
                <a:lnTo>
                  <a:pt x="3707969" y="1126524"/>
                </a:lnTo>
                <a:cubicBezTo>
                  <a:pt x="3727556" y="1080214"/>
                  <a:pt x="3773411" y="1047720"/>
                  <a:pt x="3826856" y="1047720"/>
                </a:cubicBezTo>
                <a:cubicBezTo>
                  <a:pt x="3880301" y="1047720"/>
                  <a:pt x="3926156" y="1080214"/>
                  <a:pt x="3945743" y="1126524"/>
                </a:cubicBezTo>
                <a:lnTo>
                  <a:pt x="3949314" y="1144209"/>
                </a:lnTo>
                <a:lnTo>
                  <a:pt x="3949314" y="2130656"/>
                </a:lnTo>
                <a:cubicBezTo>
                  <a:pt x="3949314" y="2184101"/>
                  <a:pt x="3981808" y="2229956"/>
                  <a:pt x="4028117" y="2249544"/>
                </a:cubicBezTo>
                <a:lnTo>
                  <a:pt x="4076187" y="2259248"/>
                </a:lnTo>
                <a:lnTo>
                  <a:pt x="4076187" y="2259986"/>
                </a:lnTo>
                <a:lnTo>
                  <a:pt x="4099667" y="2262353"/>
                </a:lnTo>
                <a:cubicBezTo>
                  <a:pt x="4161264" y="2274957"/>
                  <a:pt x="4207598" y="2329457"/>
                  <a:pt x="4207598" y="2394779"/>
                </a:cubicBezTo>
                <a:cubicBezTo>
                  <a:pt x="4207767" y="3311019"/>
                  <a:pt x="4207937" y="4227260"/>
                  <a:pt x="4208106" y="5143500"/>
                </a:cubicBez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FD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Forma libre 25"/>
          <p:cNvSpPr/>
          <p:nvPr/>
        </p:nvSpPr>
        <p:spPr>
          <a:xfrm>
            <a:off x="1" y="-1439829"/>
            <a:ext cx="922316" cy="3515067"/>
          </a:xfrm>
          <a:custGeom>
            <a:avLst/>
            <a:gdLst>
              <a:gd name="connsiteX0" fmla="*/ 129224 w 1285317"/>
              <a:gd name="connsiteY0" fmla="*/ 0 h 3515066"/>
              <a:gd name="connsiteX1" fmla="*/ 248293 w 1285317"/>
              <a:gd name="connsiteY1" fmla="*/ 78804 h 3515066"/>
              <a:gd name="connsiteX2" fmla="*/ 256882 w 1285317"/>
              <a:gd name="connsiteY2" fmla="*/ 121283 h 3515066"/>
              <a:gd name="connsiteX3" fmla="*/ 265471 w 1285317"/>
              <a:gd name="connsiteY3" fmla="*/ 78804 h 3515066"/>
              <a:gd name="connsiteX4" fmla="*/ 384541 w 1285317"/>
              <a:gd name="connsiteY4" fmla="*/ 0 h 3515066"/>
              <a:gd name="connsiteX5" fmla="*/ 503609 w 1285317"/>
              <a:gd name="connsiteY5" fmla="*/ 78804 h 3515066"/>
              <a:gd name="connsiteX6" fmla="*/ 513764 w 1285317"/>
              <a:gd name="connsiteY6" fmla="*/ 129025 h 3515066"/>
              <a:gd name="connsiteX7" fmla="*/ 523918 w 1285317"/>
              <a:gd name="connsiteY7" fmla="*/ 78804 h 3515066"/>
              <a:gd name="connsiteX8" fmla="*/ 642988 w 1285317"/>
              <a:gd name="connsiteY8" fmla="*/ 0 h 3515066"/>
              <a:gd name="connsiteX9" fmla="*/ 762056 w 1285317"/>
              <a:gd name="connsiteY9" fmla="*/ 78804 h 3515066"/>
              <a:gd name="connsiteX10" fmla="*/ 770645 w 1285317"/>
              <a:gd name="connsiteY10" fmla="*/ 121283 h 3515066"/>
              <a:gd name="connsiteX11" fmla="*/ 779234 w 1285317"/>
              <a:gd name="connsiteY11" fmla="*/ 78804 h 3515066"/>
              <a:gd name="connsiteX12" fmla="*/ 898304 w 1285317"/>
              <a:gd name="connsiteY12" fmla="*/ 0 h 3515066"/>
              <a:gd name="connsiteX13" fmla="*/ 1017373 w 1285317"/>
              <a:gd name="connsiteY13" fmla="*/ 78804 h 3515066"/>
              <a:gd name="connsiteX14" fmla="*/ 1027199 w 1285317"/>
              <a:gd name="connsiteY14" fmla="*/ 127398 h 3515066"/>
              <a:gd name="connsiteX15" fmla="*/ 1037025 w 1285317"/>
              <a:gd name="connsiteY15" fmla="*/ 78804 h 3515066"/>
              <a:gd name="connsiteX16" fmla="*/ 1156093 w 1285317"/>
              <a:gd name="connsiteY16" fmla="*/ 0 h 3515066"/>
              <a:gd name="connsiteX17" fmla="*/ 1285317 w 1285317"/>
              <a:gd name="connsiteY17" fmla="*/ 129027 h 3515066"/>
              <a:gd name="connsiteX18" fmla="*/ 1285317 w 1285317"/>
              <a:gd name="connsiteY18" fmla="*/ 276727 h 3515066"/>
              <a:gd name="connsiteX19" fmla="*/ 1285317 w 1285317"/>
              <a:gd name="connsiteY19" fmla="*/ 276727 h 3515066"/>
              <a:gd name="connsiteX20" fmla="*/ 1285316 w 1285317"/>
              <a:gd name="connsiteY20" fmla="*/ 2784974 h 3515066"/>
              <a:gd name="connsiteX21" fmla="*/ 1156289 w 1285317"/>
              <a:gd name="connsiteY21" fmla="*/ 2914001 h 3515066"/>
              <a:gd name="connsiteX22" fmla="*/ 1156290 w 1285317"/>
              <a:gd name="connsiteY22" fmla="*/ 2914000 h 3515066"/>
              <a:gd name="connsiteX23" fmla="*/ 1027263 w 1285317"/>
              <a:gd name="connsiteY23" fmla="*/ 2784973 h 3515066"/>
              <a:gd name="connsiteX24" fmla="*/ 1027263 w 1285317"/>
              <a:gd name="connsiteY24" fmla="*/ 1729855 h 3515066"/>
              <a:gd name="connsiteX25" fmla="*/ 1027263 w 1285317"/>
              <a:gd name="connsiteY25" fmla="*/ 1729852 h 3515066"/>
              <a:gd name="connsiteX26" fmla="*/ 1027262 w 1285317"/>
              <a:gd name="connsiteY26" fmla="*/ 2801496 h 3515066"/>
              <a:gd name="connsiteX27" fmla="*/ 1017124 w 1285317"/>
              <a:gd name="connsiteY27" fmla="*/ 2751277 h 3515066"/>
              <a:gd name="connsiteX28" fmla="*/ 898236 w 1285317"/>
              <a:gd name="connsiteY28" fmla="*/ 2672473 h 3515066"/>
              <a:gd name="connsiteX29" fmla="*/ 779349 w 1285317"/>
              <a:gd name="connsiteY29" fmla="*/ 2751277 h 3515066"/>
              <a:gd name="connsiteX30" fmla="*/ 769585 w 1285317"/>
              <a:gd name="connsiteY30" fmla="*/ 2799637 h 3515066"/>
              <a:gd name="connsiteX31" fmla="*/ 769585 w 1285317"/>
              <a:gd name="connsiteY31" fmla="*/ 3386039 h 3515066"/>
              <a:gd name="connsiteX32" fmla="*/ 640558 w 1285317"/>
              <a:gd name="connsiteY32" fmla="*/ 3515066 h 3515066"/>
              <a:gd name="connsiteX33" fmla="*/ 640559 w 1285317"/>
              <a:gd name="connsiteY33" fmla="*/ 3515065 h 3515066"/>
              <a:gd name="connsiteX34" fmla="*/ 511532 w 1285317"/>
              <a:gd name="connsiteY34" fmla="*/ 3386038 h 3515066"/>
              <a:gd name="connsiteX35" fmla="*/ 511532 w 1285317"/>
              <a:gd name="connsiteY35" fmla="*/ 1738945 h 3515066"/>
              <a:gd name="connsiteX36" fmla="*/ 511532 w 1285317"/>
              <a:gd name="connsiteY36" fmla="*/ 1738949 h 3515066"/>
              <a:gd name="connsiteX37" fmla="*/ 511531 w 1285317"/>
              <a:gd name="connsiteY37" fmla="*/ 2489076 h 3515066"/>
              <a:gd name="connsiteX38" fmla="*/ 501393 w 1285317"/>
              <a:gd name="connsiteY38" fmla="*/ 2438857 h 3515066"/>
              <a:gd name="connsiteX39" fmla="*/ 382505 w 1285317"/>
              <a:gd name="connsiteY39" fmla="*/ 2360053 h 3515066"/>
              <a:gd name="connsiteX40" fmla="*/ 263618 w 1285317"/>
              <a:gd name="connsiteY40" fmla="*/ 2438857 h 3515066"/>
              <a:gd name="connsiteX41" fmla="*/ 260020 w 1285317"/>
              <a:gd name="connsiteY41" fmla="*/ 2456676 h 3515066"/>
              <a:gd name="connsiteX42" fmla="*/ 260020 w 1285317"/>
              <a:gd name="connsiteY42" fmla="*/ 2765622 h 3515066"/>
              <a:gd name="connsiteX43" fmla="*/ 130993 w 1285317"/>
              <a:gd name="connsiteY43" fmla="*/ 2894649 h 3515066"/>
              <a:gd name="connsiteX44" fmla="*/ 130994 w 1285317"/>
              <a:gd name="connsiteY44" fmla="*/ 2894648 h 3515066"/>
              <a:gd name="connsiteX45" fmla="*/ 1967 w 1285317"/>
              <a:gd name="connsiteY45" fmla="*/ 2765621 h 3515066"/>
              <a:gd name="connsiteX46" fmla="*/ 1967 w 1285317"/>
              <a:gd name="connsiteY46" fmla="*/ 1737636 h 3515066"/>
              <a:gd name="connsiteX47" fmla="*/ 0 w 1285317"/>
              <a:gd name="connsiteY47" fmla="*/ 1727908 h 3515066"/>
              <a:gd name="connsiteX48" fmla="*/ 0 w 1285317"/>
              <a:gd name="connsiteY48" fmla="*/ 129027 h 3515066"/>
              <a:gd name="connsiteX49" fmla="*/ 129224 w 1285317"/>
              <a:gd name="connsiteY49" fmla="*/ 0 h 351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5317" h="3515066">
                <a:moveTo>
                  <a:pt x="129224" y="0"/>
                </a:moveTo>
                <a:cubicBezTo>
                  <a:pt x="182751" y="0"/>
                  <a:pt x="228676" y="32494"/>
                  <a:pt x="248293" y="78804"/>
                </a:cubicBezTo>
                <a:lnTo>
                  <a:pt x="256882" y="121283"/>
                </a:lnTo>
                <a:lnTo>
                  <a:pt x="265471" y="78804"/>
                </a:lnTo>
                <a:cubicBezTo>
                  <a:pt x="285089" y="32494"/>
                  <a:pt x="331014" y="0"/>
                  <a:pt x="384541" y="0"/>
                </a:cubicBezTo>
                <a:cubicBezTo>
                  <a:pt x="438067" y="0"/>
                  <a:pt x="483992" y="32494"/>
                  <a:pt x="503609" y="78804"/>
                </a:cubicBezTo>
                <a:lnTo>
                  <a:pt x="513764" y="129025"/>
                </a:lnTo>
                <a:lnTo>
                  <a:pt x="523918" y="78804"/>
                </a:lnTo>
                <a:cubicBezTo>
                  <a:pt x="543536" y="32494"/>
                  <a:pt x="589461" y="0"/>
                  <a:pt x="642988" y="0"/>
                </a:cubicBezTo>
                <a:cubicBezTo>
                  <a:pt x="696514" y="0"/>
                  <a:pt x="742439" y="32494"/>
                  <a:pt x="762056" y="78804"/>
                </a:cubicBezTo>
                <a:lnTo>
                  <a:pt x="770645" y="121283"/>
                </a:lnTo>
                <a:lnTo>
                  <a:pt x="779234" y="78804"/>
                </a:lnTo>
                <a:cubicBezTo>
                  <a:pt x="798852" y="32494"/>
                  <a:pt x="844777" y="0"/>
                  <a:pt x="898304" y="0"/>
                </a:cubicBezTo>
                <a:cubicBezTo>
                  <a:pt x="951831" y="0"/>
                  <a:pt x="997756" y="32494"/>
                  <a:pt x="1017373" y="78804"/>
                </a:cubicBezTo>
                <a:lnTo>
                  <a:pt x="1027199" y="127398"/>
                </a:lnTo>
                <a:lnTo>
                  <a:pt x="1037025" y="78804"/>
                </a:lnTo>
                <a:cubicBezTo>
                  <a:pt x="1056641" y="32494"/>
                  <a:pt x="1102567" y="0"/>
                  <a:pt x="1156093" y="0"/>
                </a:cubicBezTo>
                <a:cubicBezTo>
                  <a:pt x="1227462" y="0"/>
                  <a:pt x="1285317" y="57767"/>
                  <a:pt x="1285317" y="129027"/>
                </a:cubicBezTo>
                <a:lnTo>
                  <a:pt x="1285317" y="276727"/>
                </a:lnTo>
                <a:lnTo>
                  <a:pt x="1285317" y="276727"/>
                </a:lnTo>
                <a:lnTo>
                  <a:pt x="1285316" y="2784974"/>
                </a:lnTo>
                <a:cubicBezTo>
                  <a:pt x="1285316" y="2856234"/>
                  <a:pt x="1227549" y="2914001"/>
                  <a:pt x="1156289" y="2914001"/>
                </a:cubicBezTo>
                <a:lnTo>
                  <a:pt x="1156290" y="2914000"/>
                </a:lnTo>
                <a:cubicBezTo>
                  <a:pt x="1085030" y="2914000"/>
                  <a:pt x="1027263" y="2856233"/>
                  <a:pt x="1027263" y="2784973"/>
                </a:cubicBezTo>
                <a:lnTo>
                  <a:pt x="1027263" y="1729855"/>
                </a:lnTo>
                <a:lnTo>
                  <a:pt x="1027263" y="1729852"/>
                </a:lnTo>
                <a:lnTo>
                  <a:pt x="1027262" y="2801496"/>
                </a:lnTo>
                <a:lnTo>
                  <a:pt x="1017124" y="2751277"/>
                </a:lnTo>
                <a:cubicBezTo>
                  <a:pt x="997536" y="2704967"/>
                  <a:pt x="951681" y="2672473"/>
                  <a:pt x="898236" y="2672473"/>
                </a:cubicBezTo>
                <a:cubicBezTo>
                  <a:pt x="844791" y="2672473"/>
                  <a:pt x="798936" y="2704967"/>
                  <a:pt x="779349" y="2751277"/>
                </a:cubicBezTo>
                <a:lnTo>
                  <a:pt x="769585" y="2799637"/>
                </a:lnTo>
                <a:lnTo>
                  <a:pt x="769585" y="3386039"/>
                </a:lnTo>
                <a:cubicBezTo>
                  <a:pt x="769585" y="3457299"/>
                  <a:pt x="711818" y="3515066"/>
                  <a:pt x="640558" y="3515066"/>
                </a:cubicBezTo>
                <a:lnTo>
                  <a:pt x="640559" y="3515065"/>
                </a:lnTo>
                <a:cubicBezTo>
                  <a:pt x="569299" y="3515065"/>
                  <a:pt x="511532" y="3457298"/>
                  <a:pt x="511532" y="3386038"/>
                </a:cubicBezTo>
                <a:lnTo>
                  <a:pt x="511532" y="1738945"/>
                </a:lnTo>
                <a:lnTo>
                  <a:pt x="511532" y="1738949"/>
                </a:lnTo>
                <a:lnTo>
                  <a:pt x="511531" y="2489076"/>
                </a:lnTo>
                <a:lnTo>
                  <a:pt x="501393" y="2438857"/>
                </a:lnTo>
                <a:cubicBezTo>
                  <a:pt x="481805" y="2392547"/>
                  <a:pt x="435950" y="2360053"/>
                  <a:pt x="382505" y="2360053"/>
                </a:cubicBezTo>
                <a:cubicBezTo>
                  <a:pt x="329060" y="2360053"/>
                  <a:pt x="283205" y="2392547"/>
                  <a:pt x="263618" y="2438857"/>
                </a:cubicBezTo>
                <a:lnTo>
                  <a:pt x="260020" y="2456676"/>
                </a:lnTo>
                <a:lnTo>
                  <a:pt x="260020" y="2765622"/>
                </a:lnTo>
                <a:cubicBezTo>
                  <a:pt x="260020" y="2836882"/>
                  <a:pt x="202253" y="2894649"/>
                  <a:pt x="130993" y="2894649"/>
                </a:cubicBezTo>
                <a:lnTo>
                  <a:pt x="130994" y="2894648"/>
                </a:lnTo>
                <a:cubicBezTo>
                  <a:pt x="59734" y="2894648"/>
                  <a:pt x="1967" y="2836881"/>
                  <a:pt x="1967" y="2765621"/>
                </a:cubicBezTo>
                <a:lnTo>
                  <a:pt x="1967" y="1737636"/>
                </a:lnTo>
                <a:lnTo>
                  <a:pt x="0" y="1727908"/>
                </a:lnTo>
                <a:lnTo>
                  <a:pt x="0" y="129027"/>
                </a:lnTo>
                <a:cubicBezTo>
                  <a:pt x="0" y="57767"/>
                  <a:pt x="57855" y="0"/>
                  <a:pt x="129224" y="0"/>
                </a:cubicBezTo>
                <a:close/>
              </a:path>
            </a:pathLst>
          </a:custGeom>
          <a:solidFill>
            <a:srgbClr val="C4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BA3909-6276-4428-AF8D-6B6C3D02DD53}"/>
              </a:ext>
            </a:extLst>
          </p:cNvPr>
          <p:cNvSpPr/>
          <p:nvPr/>
        </p:nvSpPr>
        <p:spPr>
          <a:xfrm>
            <a:off x="-127797" y="2423696"/>
            <a:ext cx="32576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ar-SY" sz="3550" dirty="0" smtClean="0">
                <a:solidFill>
                  <a:schemeClr val="bg1"/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وفق </a:t>
            </a:r>
          </a:p>
          <a:p>
            <a:pPr algn="ctr" rtl="1"/>
            <a:r>
              <a:rPr lang="ar-SY" sz="3550" dirty="0" smtClean="0">
                <a:solidFill>
                  <a:schemeClr val="bg1"/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المسار الثاني</a:t>
            </a:r>
            <a:endParaRPr lang="es-ES_tradnl" sz="3550" dirty="0">
              <a:solidFill>
                <a:schemeClr val="bg1"/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179" y="1498749"/>
            <a:ext cx="5932967" cy="25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8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1063255" y="344684"/>
            <a:ext cx="6323219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تخزين معلومات الشبكة المحسوبة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63" y="1223585"/>
            <a:ext cx="4483165" cy="1309316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24" y="2794160"/>
            <a:ext cx="4330413" cy="20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2232840" y="344684"/>
            <a:ext cx="3845833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حساب كلفة الشبكة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106326" y="1447614"/>
            <a:ext cx="8921085" cy="33932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Y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قانون التكلفة</a:t>
            </a:r>
            <a:endParaRPr lang="en-US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pPr algn="r">
              <a:lnSpc>
                <a:spcPct val="150000"/>
              </a:lnSpc>
            </a:pPr>
            <a:endParaRPr lang="en-US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pPr algn="r">
              <a:lnSpc>
                <a:spcPct val="150000"/>
              </a:lnSpc>
            </a:pP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pPr algn="l" rtl="0"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Total cost = (N * price_24_port_switch) + (M * price_48_port_switch) + (K *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price_of_router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)+ (L *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price_of_cable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ar-SY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حيث:</a:t>
            </a:r>
          </a:p>
          <a:p>
            <a:pPr algn="r">
              <a:lnSpc>
                <a:spcPct val="150000"/>
              </a:lnSpc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pPr algn="r">
              <a:lnSpc>
                <a:spcPct val="150000"/>
              </a:lnSpc>
            </a:pPr>
            <a:r>
              <a:rPr lang="ar-SY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 Number of 24_port switches :</a:t>
            </a:r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N</a:t>
            </a:r>
          </a:p>
          <a:p>
            <a:pPr algn="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Number of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48_port switches :</a:t>
            </a:r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M</a:t>
            </a:r>
          </a:p>
          <a:p>
            <a:pPr algn="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Number of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router :</a:t>
            </a:r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K</a:t>
            </a:r>
          </a:p>
          <a:p>
            <a:pPr algn="r">
              <a:lnSpc>
                <a:spcPct val="150000"/>
              </a:lnSpc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Length of cable :</a:t>
            </a:r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N</a:t>
            </a:r>
            <a:endParaRPr lang="ar-SY" sz="1100" b="1" dirty="0">
              <a:solidFill>
                <a:schemeClr val="tx1">
                  <a:lumMod val="65000"/>
                  <a:lumOff val="3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pPr algn="r">
              <a:lnSpc>
                <a:spcPct val="150000"/>
              </a:lnSpc>
            </a:pPr>
            <a:endParaRPr lang="ar-SY" sz="1100" dirty="0">
              <a:solidFill>
                <a:schemeClr val="tx1">
                  <a:lumMod val="65000"/>
                  <a:lumOff val="3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pPr algn="r">
              <a:lnSpc>
                <a:spcPct val="150000"/>
              </a:lnSpc>
            </a:pPr>
            <a:endParaRPr lang="ar-SY" sz="1100" dirty="0">
              <a:solidFill>
                <a:schemeClr val="tx1">
                  <a:lumMod val="65000"/>
                  <a:lumOff val="3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  <a:p>
            <a:pPr algn="r">
              <a:lnSpc>
                <a:spcPct val="150000"/>
              </a:lnSpc>
            </a:pPr>
            <a:endParaRPr lang="ar-SY" sz="1100" dirty="0">
              <a:solidFill>
                <a:schemeClr val="tx1">
                  <a:lumMod val="65000"/>
                  <a:lumOff val="3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9851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2232840" y="344684"/>
            <a:ext cx="3845833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ميزات النظام المطور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4" name="Text Placeholder 20"/>
          <p:cNvSpPr txBox="1">
            <a:spLocks/>
          </p:cNvSpPr>
          <p:nvPr/>
        </p:nvSpPr>
        <p:spPr>
          <a:xfrm>
            <a:off x="5269781" y="1615536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6" name="Text Placeholder 20"/>
          <p:cNvSpPr txBox="1">
            <a:spLocks/>
          </p:cNvSpPr>
          <p:nvPr/>
        </p:nvSpPr>
        <p:spPr>
          <a:xfrm>
            <a:off x="5269781" y="2384512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5269781" y="314461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2709465" y="1684138"/>
            <a:ext cx="256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توفير التكلفة المادية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2911443" y="2537698"/>
            <a:ext cx="2358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توفير الجهد والوقت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13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2232840" y="3217765"/>
            <a:ext cx="3150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مساعد لمهندس الشبكات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5203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0"/>
          <p:cNvSpPr txBox="1">
            <a:spLocks/>
          </p:cNvSpPr>
          <p:nvPr/>
        </p:nvSpPr>
        <p:spPr>
          <a:xfrm>
            <a:off x="7792475" y="219531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1" name="Text Placeholder 20"/>
          <p:cNvSpPr txBox="1">
            <a:spLocks/>
          </p:cNvSpPr>
          <p:nvPr/>
        </p:nvSpPr>
        <p:spPr>
          <a:xfrm>
            <a:off x="7792475" y="296429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2" name="Text Placeholder 20"/>
          <p:cNvSpPr txBox="1">
            <a:spLocks/>
          </p:cNvSpPr>
          <p:nvPr/>
        </p:nvSpPr>
        <p:spPr>
          <a:xfrm>
            <a:off x="7792475" y="372439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32" name="Text Placeholder 20"/>
          <p:cNvSpPr txBox="1">
            <a:spLocks/>
          </p:cNvSpPr>
          <p:nvPr/>
        </p:nvSpPr>
        <p:spPr>
          <a:xfrm>
            <a:off x="3416101" y="219531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4"/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33" name="Text Placeholder 20"/>
          <p:cNvSpPr txBox="1">
            <a:spLocks/>
          </p:cNvSpPr>
          <p:nvPr/>
        </p:nvSpPr>
        <p:spPr>
          <a:xfrm>
            <a:off x="3416101" y="296429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5"/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sp>
        <p:nvSpPr>
          <p:cNvPr id="36" name="Marcador de texto 13">
            <a:extLst>
              <a:ext uri="{FF2B5EF4-FFF2-40B4-BE49-F238E27FC236}">
                <a16:creationId xmlns:a16="http://schemas.microsoft.com/office/drawing/2014/main" id="{6DF8D0DD-FE18-48B9-A776-885748BEE5DA}"/>
              </a:ext>
            </a:extLst>
          </p:cNvPr>
          <p:cNvSpPr txBox="1">
            <a:spLocks/>
          </p:cNvSpPr>
          <p:nvPr/>
        </p:nvSpPr>
        <p:spPr>
          <a:xfrm>
            <a:off x="1829301" y="355049"/>
            <a:ext cx="4428894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الاعمال المستقبلية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4727073" y="3730196"/>
            <a:ext cx="3068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1400" dirty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تحسين طريقة عرض </a:t>
            </a:r>
            <a:r>
              <a:rPr lang="ar-SY" sz="1400" dirty="0" smtClean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الطوبولوجيا</a:t>
            </a:r>
          </a:p>
          <a:p>
            <a:pPr algn="r" rtl="1"/>
            <a:r>
              <a:rPr lang="ar-SY" sz="1400" dirty="0" smtClean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 </a:t>
            </a:r>
            <a:r>
              <a:rPr lang="ar-SY" sz="1400" dirty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باستخدام مكتبات مثل </a:t>
            </a:r>
            <a:r>
              <a:rPr lang="en-US" sz="1400" dirty="0" err="1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NeXt</a:t>
            </a:r>
            <a:r>
              <a:rPr lang="en-US" sz="1400" dirty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 UI</a:t>
            </a:r>
            <a:endParaRPr lang="ar-SY" sz="1400" dirty="0">
              <a:solidFill>
                <a:srgbClr val="595959"/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30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5014808" y="3038079"/>
            <a:ext cx="2717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توفير محاكاة واقعية وفعالة </a:t>
            </a:r>
          </a:p>
          <a:p>
            <a:pPr algn="r" rtl="1"/>
            <a:r>
              <a:rPr lang="ar-SY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بشكل أفضل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-16246" y="2232369"/>
            <a:ext cx="3486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1400" dirty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إمكانية تحويل البرنامج الى تطبيق </a:t>
            </a:r>
            <a:r>
              <a:rPr lang="ar-SY" sz="1400" dirty="0" smtClean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ويب</a:t>
            </a:r>
          </a:p>
          <a:p>
            <a:pPr algn="r" rtl="1"/>
            <a:r>
              <a:rPr lang="ar-SY" sz="1400" dirty="0" smtClean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 </a:t>
            </a:r>
            <a:r>
              <a:rPr lang="ar-SY" sz="1400" dirty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باستخدام إطار العمل </a:t>
            </a:r>
            <a:r>
              <a:rPr lang="en-US" sz="1400" dirty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Django</a:t>
            </a:r>
            <a:endParaRPr lang="ar-SY" sz="1400" dirty="0">
              <a:solidFill>
                <a:srgbClr val="595959"/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59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91153" y="2978381"/>
            <a:ext cx="3324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Y" sz="1400" dirty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إمكانية دعم أجهزة الشركات </a:t>
            </a:r>
            <a:r>
              <a:rPr lang="ar-SY" sz="1400" dirty="0" smtClean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الأخرى</a:t>
            </a:r>
          </a:p>
          <a:p>
            <a:pPr algn="r" rtl="1"/>
            <a:r>
              <a:rPr lang="ar-SY" sz="1400" dirty="0" smtClean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 </a:t>
            </a:r>
            <a:r>
              <a:rPr lang="ar-SY" sz="1400" dirty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مثل (</a:t>
            </a:r>
            <a:r>
              <a:rPr lang="en-US" sz="1400" dirty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Huawi,Mikrotik,etc</a:t>
            </a:r>
            <a:r>
              <a:rPr lang="en-US" sz="1400" dirty="0">
                <a:solidFill>
                  <a:srgbClr val="595959"/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...</a:t>
            </a:r>
          </a:p>
        </p:txBody>
      </p:sp>
      <p:sp>
        <p:nvSpPr>
          <p:cNvPr id="61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4496048" y="2328558"/>
            <a:ext cx="3299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إضافة خاصيات الحماية وامن الشبكة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64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B390E8C6-C97B-4C7F-87E0-AE415B065F86}"/>
              </a:ext>
            </a:extLst>
          </p:cNvPr>
          <p:cNvSpPr txBox="1">
            <a:spLocks/>
          </p:cNvSpPr>
          <p:nvPr/>
        </p:nvSpPr>
        <p:spPr>
          <a:xfrm>
            <a:off x="2155010" y="2143429"/>
            <a:ext cx="446112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ar-SY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شكرا</a:t>
            </a:r>
            <a:r>
              <a:rPr lang="ar-SY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ً</a:t>
            </a:r>
            <a:r>
              <a:rPr lang="ar-SY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 لكم</a:t>
            </a:r>
            <a:endParaRPr lang="es-ES_tradnl" sz="4800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842FD79-CE0E-4A59-BC9E-EA696666FC42}"/>
              </a:ext>
            </a:extLst>
          </p:cNvPr>
          <p:cNvSpPr txBox="1">
            <a:spLocks/>
          </p:cNvSpPr>
          <p:nvPr/>
        </p:nvSpPr>
        <p:spPr>
          <a:xfrm>
            <a:off x="3080288" y="3064875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2800" dirty="0" smtClean="0">
                <a:solidFill>
                  <a:schemeClr val="accent2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Thank You</a:t>
            </a:r>
            <a:endParaRPr lang="en-US" sz="2800" dirty="0">
              <a:solidFill>
                <a:schemeClr val="accent2"/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0936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1871" y="-486747"/>
            <a:ext cx="5879395" cy="4677301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1426761" y="4488305"/>
            <a:ext cx="197878" cy="204983"/>
            <a:chOff x="891831" y="3138791"/>
            <a:chExt cx="262984" cy="257025"/>
          </a:xfrm>
          <a:solidFill>
            <a:schemeClr val="accent1">
              <a:lumMod val="75000"/>
              <a:lumOff val="25000"/>
            </a:schemeClr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5956381" y="4190554"/>
            <a:ext cx="194168" cy="20384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13513" y="3248835"/>
            <a:ext cx="194168" cy="203847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pic>
        <p:nvPicPr>
          <p:cNvPr id="5" name="عنصر نائب للصورة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68413" cy="509473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C868DD-22C7-47BF-9B33-2ADF13C69D2D}"/>
              </a:ext>
            </a:extLst>
          </p:cNvPr>
          <p:cNvGrpSpPr/>
          <p:nvPr/>
        </p:nvGrpSpPr>
        <p:grpSpPr>
          <a:xfrm>
            <a:off x="6368412" y="1287261"/>
            <a:ext cx="2462073" cy="1729208"/>
            <a:chOff x="1118210" y="811197"/>
            <a:chExt cx="4818408" cy="839281"/>
          </a:xfrm>
        </p:grpSpPr>
        <p:sp>
          <p:nvSpPr>
            <p:cNvPr id="19" name="Marcador de texto 13">
              <a:extLst>
                <a:ext uri="{FF2B5EF4-FFF2-40B4-BE49-F238E27FC236}">
                  <a16:creationId xmlns:a16="http://schemas.microsoft.com/office/drawing/2014/main" id="{EF1B1979-CCF3-4F96-A144-CA66C88E89CA}"/>
                </a:ext>
              </a:extLst>
            </p:cNvPr>
            <p:cNvSpPr txBox="1">
              <a:spLocks/>
            </p:cNvSpPr>
            <p:nvPr/>
          </p:nvSpPr>
          <p:spPr>
            <a:xfrm>
              <a:off x="1118210" y="811197"/>
              <a:ext cx="4818408" cy="617642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1">
                <a:lnSpc>
                  <a:spcPct val="150000"/>
                </a:lnSpc>
                <a:buNone/>
              </a:pPr>
              <a:r>
                <a:rPr lang="ar-SY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29LT Bukra Bold" panose="000B0903020204020204" pitchFamily="34" charset="-78"/>
                  <a:ea typeface="Raleway Light" charset="0"/>
                  <a:cs typeface="29LT Bukra Bold" panose="000B0903020204020204" pitchFamily="34" charset="-78"/>
                </a:rPr>
                <a:t>أسباب المشروع</a:t>
              </a:r>
              <a:endPara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endParaRPr>
            </a:p>
          </p:txBody>
        </p:sp>
        <p:sp>
          <p:nvSpPr>
            <p:cNvPr id="20" name="Text Placeholder 20">
              <a:extLst>
                <a:ext uri="{FF2B5EF4-FFF2-40B4-BE49-F238E27FC236}">
                  <a16:creationId xmlns:a16="http://schemas.microsoft.com/office/drawing/2014/main" id="{BFF181CD-141F-4C35-A287-0302C54BC3A3}"/>
                </a:ext>
              </a:extLst>
            </p:cNvPr>
            <p:cNvSpPr txBox="1">
              <a:spLocks/>
            </p:cNvSpPr>
            <p:nvPr/>
          </p:nvSpPr>
          <p:spPr>
            <a:xfrm>
              <a:off x="2027427" y="1346674"/>
              <a:ext cx="3801192" cy="303804"/>
            </a:xfrm>
            <a:prstGeom prst="rect">
              <a:avLst/>
            </a:prstGeom>
            <a:noFill/>
          </p:spPr>
          <p:txBody>
            <a:bodyPr wrap="square" lIns="0" tIns="72000" rIns="0" bIns="72000" anchor="t" anchorCtr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/>
                <a:buNone/>
                <a:defRPr sz="3500" b="1" i="0" kern="1200">
                  <a:solidFill>
                    <a:srgbClr val="E8E7E9"/>
                  </a:solidFill>
                  <a:latin typeface="Raleway Black" charset="0"/>
                  <a:ea typeface="Raleway Black" charset="0"/>
                  <a:cs typeface="Raleway Black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ct val="150000"/>
                </a:lnSpc>
              </a:pPr>
              <a:r>
                <a:rPr lang="ar-EG" sz="1000" dirty="0" smtClean="0">
                  <a:solidFill>
                    <a:schemeClr val="accent2"/>
                  </a:solidFill>
                  <a:latin typeface="29LT Bukra Regular" panose="000B0903020204020204" pitchFamily="34" charset="-78"/>
                  <a:cs typeface="29LT Bukra Regular" panose="000B0903020204020204" pitchFamily="34" charset="-78"/>
                </a:rPr>
                <a:t>...............................................</a:t>
              </a:r>
              <a:endParaRPr lang="en-US" sz="1000" dirty="0">
                <a:solidFill>
                  <a:schemeClr val="accent2"/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0"/>
          <p:cNvSpPr txBox="1">
            <a:spLocks/>
          </p:cNvSpPr>
          <p:nvPr/>
        </p:nvSpPr>
        <p:spPr>
          <a:xfrm>
            <a:off x="7792475" y="219531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1" name="Text Placeholder 20"/>
          <p:cNvSpPr txBox="1">
            <a:spLocks/>
          </p:cNvSpPr>
          <p:nvPr/>
        </p:nvSpPr>
        <p:spPr>
          <a:xfrm>
            <a:off x="7792475" y="296429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2" name="Text Placeholder 20"/>
          <p:cNvSpPr txBox="1">
            <a:spLocks/>
          </p:cNvSpPr>
          <p:nvPr/>
        </p:nvSpPr>
        <p:spPr>
          <a:xfrm>
            <a:off x="7792475" y="372439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32" name="Text Placeholder 20"/>
          <p:cNvSpPr txBox="1">
            <a:spLocks/>
          </p:cNvSpPr>
          <p:nvPr/>
        </p:nvSpPr>
        <p:spPr>
          <a:xfrm>
            <a:off x="3416101" y="219531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>
                <a:solidFill>
                  <a:schemeClr val="accent4"/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33" name="Text Placeholder 20"/>
          <p:cNvSpPr txBox="1">
            <a:spLocks/>
          </p:cNvSpPr>
          <p:nvPr/>
        </p:nvSpPr>
        <p:spPr>
          <a:xfrm>
            <a:off x="3416101" y="296429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5"/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3416101" y="372439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 smtClean="0">
                <a:solidFill>
                  <a:schemeClr val="accent6"/>
                </a:solidFill>
                <a:latin typeface="Raleway Light" charset="0"/>
                <a:ea typeface="Raleway Light" charset="0"/>
                <a:cs typeface="Raleway Light" charset="0"/>
              </a:rPr>
              <a:t>06</a:t>
            </a:r>
            <a:endParaRPr lang="en-US" sz="5000" b="0" dirty="0">
              <a:solidFill>
                <a:schemeClr val="accent6"/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36" name="Marcador de texto 13">
            <a:extLst>
              <a:ext uri="{FF2B5EF4-FFF2-40B4-BE49-F238E27FC236}">
                <a16:creationId xmlns:a16="http://schemas.microsoft.com/office/drawing/2014/main" id="{6DF8D0DD-FE18-48B9-A776-885748BEE5DA}"/>
              </a:ext>
            </a:extLst>
          </p:cNvPr>
          <p:cNvSpPr txBox="1">
            <a:spLocks/>
          </p:cNvSpPr>
          <p:nvPr/>
        </p:nvSpPr>
        <p:spPr>
          <a:xfrm>
            <a:off x="2052586" y="355049"/>
            <a:ext cx="4428894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وظائف النظام المدروس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5905420" y="3835282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اعداد ملفات الاجهزة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30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5573598" y="3100651"/>
            <a:ext cx="2247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توليد العناوين المنطقية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2179865" y="2178797"/>
            <a:ext cx="12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تطبيق خادم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56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1572121" y="2183912"/>
            <a:ext cx="760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DHCP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57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1192735" y="2482447"/>
            <a:ext cx="24990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Y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وقوائم التحكم بالوصول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58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770334" y="2492956"/>
            <a:ext cx="575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ACL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59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309163" y="3100652"/>
            <a:ext cx="31614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تقديم محاكاة لطوبولوجيا الشبكة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60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1508209" y="3835283"/>
            <a:ext cx="1962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حساب كلفة الشبكة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61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5762301" y="2299708"/>
            <a:ext cx="1962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اختيار أجهزة الشبكة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641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redondeado 47"/>
          <p:cNvSpPr/>
          <p:nvPr/>
        </p:nvSpPr>
        <p:spPr>
          <a:xfrm flipV="1">
            <a:off x="5481459" y="2800378"/>
            <a:ext cx="145614" cy="67558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redondeado 48"/>
          <p:cNvSpPr/>
          <p:nvPr/>
        </p:nvSpPr>
        <p:spPr>
          <a:xfrm flipV="1">
            <a:off x="5481459" y="1760282"/>
            <a:ext cx="145614" cy="67558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2533987" y="344684"/>
            <a:ext cx="3661639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المسارات الممكنة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3400440" y="1895459"/>
            <a:ext cx="2081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المسار الأول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19" name="Rectangle 39">
            <a:extLst>
              <a:ext uri="{FF2B5EF4-FFF2-40B4-BE49-F238E27FC236}">
                <a16:creationId xmlns:a16="http://schemas.microsoft.com/office/drawing/2014/main" id="{E69553BD-672E-44B7-A7EE-6D78717A78FA}"/>
              </a:ext>
            </a:extLst>
          </p:cNvPr>
          <p:cNvSpPr/>
          <p:nvPr/>
        </p:nvSpPr>
        <p:spPr>
          <a:xfrm>
            <a:off x="3248155" y="2907339"/>
            <a:ext cx="2233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Y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المسار الثاني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066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594163" y="374058"/>
            <a:ext cx="7693572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خوارزمية اختيار المبدلات وفق المسار الاول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sp>
        <p:nvSpPr>
          <p:cNvPr id="7" name="شكل بيضاوي 6"/>
          <p:cNvSpPr/>
          <p:nvPr/>
        </p:nvSpPr>
        <p:spPr>
          <a:xfrm>
            <a:off x="5243668" y="1135766"/>
            <a:ext cx="743788" cy="3931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start</a:t>
            </a:r>
            <a:endParaRPr lang="ar-SY" dirty="0"/>
          </a:p>
        </p:txBody>
      </p:sp>
      <p:sp>
        <p:nvSpPr>
          <p:cNvPr id="8" name="مخطط انسيابي: قرار 7"/>
          <p:cNvSpPr/>
          <p:nvPr/>
        </p:nvSpPr>
        <p:spPr>
          <a:xfrm>
            <a:off x="4881695" y="1799927"/>
            <a:ext cx="1467734" cy="913994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Y" dirty="0"/>
          </a:p>
        </p:txBody>
      </p:sp>
      <p:sp>
        <p:nvSpPr>
          <p:cNvPr id="9" name="مخطط انسيابي: قرار 8"/>
          <p:cNvSpPr/>
          <p:nvPr/>
        </p:nvSpPr>
        <p:spPr>
          <a:xfrm>
            <a:off x="2435870" y="1799926"/>
            <a:ext cx="1396979" cy="913993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sp>
        <p:nvSpPr>
          <p:cNvPr id="10" name="مستطيل 9"/>
          <p:cNvSpPr/>
          <p:nvPr/>
        </p:nvSpPr>
        <p:spPr>
          <a:xfrm>
            <a:off x="7607895" y="1967935"/>
            <a:ext cx="1421354" cy="4807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Y" dirty="0"/>
          </a:p>
        </p:txBody>
      </p:sp>
      <p:sp>
        <p:nvSpPr>
          <p:cNvPr id="11" name="مستطيل 10"/>
          <p:cNvSpPr/>
          <p:nvPr/>
        </p:nvSpPr>
        <p:spPr>
          <a:xfrm>
            <a:off x="7733300" y="3132845"/>
            <a:ext cx="1194795" cy="5282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Make vlan for </a:t>
            </a:r>
          </a:p>
          <a:p>
            <a:pPr algn="ctr"/>
            <a:r>
              <a:rPr lang="en-US" sz="1200" dirty="0" smtClean="0"/>
              <a:t>Each department</a:t>
            </a:r>
            <a:endParaRPr lang="ar-SY" sz="1200" dirty="0"/>
          </a:p>
        </p:txBody>
      </p:sp>
      <p:sp>
        <p:nvSpPr>
          <p:cNvPr id="12" name="شكل بيضاوي 11"/>
          <p:cNvSpPr/>
          <p:nvPr/>
        </p:nvSpPr>
        <p:spPr>
          <a:xfrm>
            <a:off x="7958512" y="4335587"/>
            <a:ext cx="783179" cy="3778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END</a:t>
            </a:r>
            <a:endParaRPr lang="ar-SY" dirty="0"/>
          </a:p>
        </p:txBody>
      </p:sp>
      <p:cxnSp>
        <p:nvCxnSpPr>
          <p:cNvPr id="13" name="رابط كسهم مستقيم 12"/>
          <p:cNvCxnSpPr>
            <a:stCxn id="8" idx="1"/>
            <a:endCxn id="9" idx="3"/>
          </p:cNvCxnSpPr>
          <p:nvPr/>
        </p:nvCxnSpPr>
        <p:spPr>
          <a:xfrm flipH="1" flipV="1">
            <a:off x="3832849" y="2256923"/>
            <a:ext cx="10488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4" name="رابط كسهم مستقيم 13"/>
          <p:cNvCxnSpPr/>
          <p:nvPr/>
        </p:nvCxnSpPr>
        <p:spPr>
          <a:xfrm flipH="1">
            <a:off x="1639965" y="2248117"/>
            <a:ext cx="801928" cy="1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6" name="رابط كسهم مستقيم 15"/>
          <p:cNvCxnSpPr>
            <a:stCxn id="8" idx="3"/>
          </p:cNvCxnSpPr>
          <p:nvPr/>
        </p:nvCxnSpPr>
        <p:spPr>
          <a:xfrm>
            <a:off x="6349429" y="2256924"/>
            <a:ext cx="1224834" cy="29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8" name="رابط كسهم مستقيم 17"/>
          <p:cNvCxnSpPr>
            <a:stCxn id="10" idx="2"/>
            <a:endCxn id="11" idx="0"/>
          </p:cNvCxnSpPr>
          <p:nvPr/>
        </p:nvCxnSpPr>
        <p:spPr>
          <a:xfrm>
            <a:off x="8318572" y="2448721"/>
            <a:ext cx="12126" cy="68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0" name="رابط كسهم مستقيم 19"/>
          <p:cNvCxnSpPr>
            <a:stCxn id="11" idx="2"/>
            <a:endCxn id="12" idx="0"/>
          </p:cNvCxnSpPr>
          <p:nvPr/>
        </p:nvCxnSpPr>
        <p:spPr>
          <a:xfrm>
            <a:off x="8330698" y="3661094"/>
            <a:ext cx="19404" cy="67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رابط كسهم مستقيم 20"/>
          <p:cNvCxnSpPr>
            <a:stCxn id="9" idx="2"/>
            <a:endCxn id="35" idx="0"/>
          </p:cNvCxnSpPr>
          <p:nvPr/>
        </p:nvCxnSpPr>
        <p:spPr>
          <a:xfrm>
            <a:off x="3134360" y="2713919"/>
            <a:ext cx="0" cy="88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كسهم مستقيم 21"/>
          <p:cNvCxnSpPr>
            <a:stCxn id="7" idx="4"/>
            <a:endCxn id="8" idx="0"/>
          </p:cNvCxnSpPr>
          <p:nvPr/>
        </p:nvCxnSpPr>
        <p:spPr>
          <a:xfrm>
            <a:off x="5615562" y="1528941"/>
            <a:ext cx="0" cy="270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مربع نص 22"/>
          <p:cNvSpPr txBox="1"/>
          <p:nvPr/>
        </p:nvSpPr>
        <p:spPr>
          <a:xfrm>
            <a:off x="4949107" y="2140581"/>
            <a:ext cx="128413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 smtClean="0"/>
              <a:t>Device number &lt; 25</a:t>
            </a:r>
            <a:endParaRPr lang="ar-SY" sz="1050" dirty="0"/>
          </a:p>
        </p:txBody>
      </p:sp>
      <p:sp>
        <p:nvSpPr>
          <p:cNvPr id="24" name="مربع نص 23"/>
          <p:cNvSpPr txBox="1"/>
          <p:nvPr/>
        </p:nvSpPr>
        <p:spPr>
          <a:xfrm>
            <a:off x="7631812" y="2012117"/>
            <a:ext cx="146444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/>
              <a:t>Choose one 24_port</a:t>
            </a:r>
          </a:p>
          <a:p>
            <a:pPr algn="ctr"/>
            <a:r>
              <a:rPr lang="en-US" sz="1200" dirty="0" smtClean="0"/>
              <a:t>Switch</a:t>
            </a:r>
            <a:r>
              <a:rPr lang="ar-SY" sz="1200" dirty="0" smtClean="0"/>
              <a:t>    </a:t>
            </a:r>
            <a:endParaRPr lang="ar-SY" sz="1200" dirty="0"/>
          </a:p>
        </p:txBody>
      </p:sp>
      <p:sp>
        <p:nvSpPr>
          <p:cNvPr id="25" name="مستطيل 24"/>
          <p:cNvSpPr/>
          <p:nvPr/>
        </p:nvSpPr>
        <p:spPr>
          <a:xfrm>
            <a:off x="110387" y="2027146"/>
            <a:ext cx="1521828" cy="4807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Y" sz="1200" dirty="0" smtClean="0"/>
              <a:t>  </a:t>
            </a:r>
            <a:r>
              <a:rPr lang="en-US" sz="1200" dirty="0" smtClean="0"/>
              <a:t>Choose one48_port</a:t>
            </a:r>
          </a:p>
          <a:p>
            <a:pPr algn="ctr"/>
            <a:r>
              <a:rPr lang="ar-SY" sz="1200" dirty="0" smtClean="0"/>
              <a:t>        </a:t>
            </a:r>
            <a:r>
              <a:rPr lang="en-US" sz="1200" dirty="0" smtClean="0"/>
              <a:t>Switch</a:t>
            </a:r>
            <a:r>
              <a:rPr lang="ar-SY" sz="1200" dirty="0" smtClean="0"/>
              <a:t>   </a:t>
            </a:r>
            <a:endParaRPr lang="ar-SY" sz="1200" dirty="0"/>
          </a:p>
        </p:txBody>
      </p:sp>
      <p:sp>
        <p:nvSpPr>
          <p:cNvPr id="26" name="مستطيل 25"/>
          <p:cNvSpPr/>
          <p:nvPr/>
        </p:nvSpPr>
        <p:spPr>
          <a:xfrm>
            <a:off x="273903" y="3282200"/>
            <a:ext cx="1194795" cy="5282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Make vlan for </a:t>
            </a:r>
          </a:p>
          <a:p>
            <a:pPr algn="ctr"/>
            <a:r>
              <a:rPr lang="en-US" sz="1200" dirty="0" smtClean="0"/>
              <a:t>Each department</a:t>
            </a:r>
            <a:endParaRPr lang="ar-SY" sz="1200" dirty="0"/>
          </a:p>
        </p:txBody>
      </p:sp>
      <p:sp>
        <p:nvSpPr>
          <p:cNvPr id="27" name="شكل بيضاوي 26"/>
          <p:cNvSpPr/>
          <p:nvPr/>
        </p:nvSpPr>
        <p:spPr>
          <a:xfrm>
            <a:off x="427025" y="4640640"/>
            <a:ext cx="888549" cy="3778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END</a:t>
            </a:r>
            <a:endParaRPr lang="ar-SY" dirty="0"/>
          </a:p>
        </p:txBody>
      </p:sp>
      <p:cxnSp>
        <p:nvCxnSpPr>
          <p:cNvPr id="28" name="رابط كسهم مستقيم 27"/>
          <p:cNvCxnSpPr>
            <a:stCxn id="25" idx="2"/>
            <a:endCxn id="26" idx="0"/>
          </p:cNvCxnSpPr>
          <p:nvPr/>
        </p:nvCxnSpPr>
        <p:spPr>
          <a:xfrm>
            <a:off x="871301" y="2507932"/>
            <a:ext cx="0" cy="774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9" name="رابط كسهم مستقيم 28"/>
          <p:cNvCxnSpPr>
            <a:stCxn id="26" idx="2"/>
            <a:endCxn id="27" idx="0"/>
          </p:cNvCxnSpPr>
          <p:nvPr/>
        </p:nvCxnSpPr>
        <p:spPr>
          <a:xfrm flipH="1">
            <a:off x="871300" y="3810449"/>
            <a:ext cx="1" cy="83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مربع نص 29"/>
          <p:cNvSpPr txBox="1"/>
          <p:nvPr/>
        </p:nvSpPr>
        <p:spPr>
          <a:xfrm>
            <a:off x="2534958" y="2096689"/>
            <a:ext cx="122719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/>
              <a:t>Device number &gt;</a:t>
            </a:r>
            <a:r>
              <a:rPr lang="en-US" sz="1000" dirty="0" smtClean="0"/>
              <a:t>24</a:t>
            </a:r>
            <a:endParaRPr lang="en-US" sz="1000" dirty="0"/>
          </a:p>
          <a:p>
            <a:pPr algn="ctr"/>
            <a:r>
              <a:rPr lang="en-US" sz="1000" dirty="0"/>
              <a:t>And &lt; 49</a:t>
            </a:r>
            <a:endParaRPr lang="ar-SY" sz="1000" dirty="0"/>
          </a:p>
        </p:txBody>
      </p:sp>
      <p:sp>
        <p:nvSpPr>
          <p:cNvPr id="31" name="مربع نص 30"/>
          <p:cNvSpPr txBox="1"/>
          <p:nvPr/>
        </p:nvSpPr>
        <p:spPr>
          <a:xfrm>
            <a:off x="6360945" y="1988967"/>
            <a:ext cx="45341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Yes </a:t>
            </a:r>
            <a:endParaRPr lang="ar-SY" sz="1400" b="1" dirty="0">
              <a:solidFill>
                <a:srgbClr val="C00000"/>
              </a:solidFill>
            </a:endParaRPr>
          </a:p>
        </p:txBody>
      </p:sp>
      <p:sp>
        <p:nvSpPr>
          <p:cNvPr id="32" name="مربع نص 31"/>
          <p:cNvSpPr txBox="1"/>
          <p:nvPr/>
        </p:nvSpPr>
        <p:spPr>
          <a:xfrm>
            <a:off x="4379429" y="1974089"/>
            <a:ext cx="49407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No</a:t>
            </a:r>
            <a:endParaRPr lang="ar-SY" sz="1400" b="1" dirty="0">
              <a:solidFill>
                <a:srgbClr val="C00000"/>
              </a:solidFill>
            </a:endParaRPr>
          </a:p>
        </p:txBody>
      </p:sp>
      <p:sp>
        <p:nvSpPr>
          <p:cNvPr id="33" name="مربع نص 32"/>
          <p:cNvSpPr txBox="1"/>
          <p:nvPr/>
        </p:nvSpPr>
        <p:spPr>
          <a:xfrm>
            <a:off x="1931200" y="1935172"/>
            <a:ext cx="4339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Yes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endParaRPr lang="ar-SY" b="1" dirty="0">
              <a:solidFill>
                <a:srgbClr val="C00000"/>
              </a:solidFill>
            </a:endParaRPr>
          </a:p>
        </p:txBody>
      </p:sp>
      <p:sp>
        <p:nvSpPr>
          <p:cNvPr id="34" name="مربع نص 33"/>
          <p:cNvSpPr txBox="1"/>
          <p:nvPr/>
        </p:nvSpPr>
        <p:spPr>
          <a:xfrm>
            <a:off x="3148557" y="2822479"/>
            <a:ext cx="46266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No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endParaRPr lang="ar-SY" b="1" dirty="0">
              <a:solidFill>
                <a:srgbClr val="C00000"/>
              </a:solidFill>
            </a:endParaRPr>
          </a:p>
        </p:txBody>
      </p:sp>
      <p:sp>
        <p:nvSpPr>
          <p:cNvPr id="35" name="مخطط انسيابي: قرار 34"/>
          <p:cNvSpPr/>
          <p:nvPr/>
        </p:nvSpPr>
        <p:spPr>
          <a:xfrm>
            <a:off x="2435870" y="3603424"/>
            <a:ext cx="1396979" cy="913993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cxnSp>
        <p:nvCxnSpPr>
          <p:cNvPr id="6" name="رابط كسهم مستقيم 5"/>
          <p:cNvCxnSpPr>
            <a:stCxn id="35" idx="2"/>
          </p:cNvCxnSpPr>
          <p:nvPr/>
        </p:nvCxnSpPr>
        <p:spPr>
          <a:xfrm>
            <a:off x="3134360" y="4517417"/>
            <a:ext cx="0" cy="387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مستطيل 37"/>
          <p:cNvSpPr/>
          <p:nvPr/>
        </p:nvSpPr>
        <p:spPr>
          <a:xfrm>
            <a:off x="2446103" y="3698258"/>
            <a:ext cx="134824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For each department in department-list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1799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مخطط انسيابي: قرار 75"/>
          <p:cNvSpPr/>
          <p:nvPr/>
        </p:nvSpPr>
        <p:spPr>
          <a:xfrm>
            <a:off x="-43646" y="146465"/>
            <a:ext cx="1750178" cy="1292625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7" name="مخطط انسيابي: قرار 76"/>
          <p:cNvSpPr/>
          <p:nvPr/>
        </p:nvSpPr>
        <p:spPr>
          <a:xfrm>
            <a:off x="2241952" y="1887732"/>
            <a:ext cx="1584176" cy="1296144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2"/>
              </a:solidFill>
            </a:endParaRPr>
          </a:p>
        </p:txBody>
      </p:sp>
      <p:sp>
        <p:nvSpPr>
          <p:cNvPr id="78" name="مخطط انسيابي: قرار 77"/>
          <p:cNvSpPr/>
          <p:nvPr/>
        </p:nvSpPr>
        <p:spPr>
          <a:xfrm>
            <a:off x="5453434" y="121978"/>
            <a:ext cx="1584176" cy="1296144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2"/>
              </a:solidFill>
            </a:endParaRPr>
          </a:p>
        </p:txBody>
      </p:sp>
      <p:sp>
        <p:nvSpPr>
          <p:cNvPr id="79" name="مخطط انسيابي: قرار 78"/>
          <p:cNvSpPr/>
          <p:nvPr/>
        </p:nvSpPr>
        <p:spPr>
          <a:xfrm>
            <a:off x="5504957" y="1906782"/>
            <a:ext cx="1663656" cy="1358357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80" name="مخطط انسيابي: قرار 79"/>
          <p:cNvSpPr/>
          <p:nvPr/>
        </p:nvSpPr>
        <p:spPr>
          <a:xfrm>
            <a:off x="21775" y="1917156"/>
            <a:ext cx="1584176" cy="1296144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2"/>
              </a:solidFill>
            </a:endParaRPr>
          </a:p>
        </p:txBody>
      </p:sp>
      <p:sp>
        <p:nvSpPr>
          <p:cNvPr id="81" name="مستطيل 80"/>
          <p:cNvSpPr/>
          <p:nvPr/>
        </p:nvSpPr>
        <p:spPr>
          <a:xfrm>
            <a:off x="2830087" y="469821"/>
            <a:ext cx="1794752" cy="6091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82" name="مستطيل 81"/>
          <p:cNvSpPr/>
          <p:nvPr/>
        </p:nvSpPr>
        <p:spPr>
          <a:xfrm>
            <a:off x="5220661" y="4138303"/>
            <a:ext cx="2232248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2"/>
              </a:solidFill>
            </a:endParaRPr>
          </a:p>
        </p:txBody>
      </p:sp>
      <p:sp>
        <p:nvSpPr>
          <p:cNvPr id="83" name="مستطيل 82"/>
          <p:cNvSpPr/>
          <p:nvPr/>
        </p:nvSpPr>
        <p:spPr>
          <a:xfrm>
            <a:off x="7572321" y="2260242"/>
            <a:ext cx="1516108" cy="641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2"/>
              </a:solidFill>
            </a:endParaRPr>
          </a:p>
        </p:txBody>
      </p:sp>
      <p:sp>
        <p:nvSpPr>
          <p:cNvPr id="84" name="مستطيل 83"/>
          <p:cNvSpPr/>
          <p:nvPr/>
        </p:nvSpPr>
        <p:spPr>
          <a:xfrm>
            <a:off x="2154251" y="3499461"/>
            <a:ext cx="1759577" cy="6134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2"/>
              </a:solidFill>
            </a:endParaRPr>
          </a:p>
        </p:txBody>
      </p:sp>
      <p:sp>
        <p:nvSpPr>
          <p:cNvPr id="87" name="مربع نص 86"/>
          <p:cNvSpPr txBox="1"/>
          <p:nvPr/>
        </p:nvSpPr>
        <p:spPr>
          <a:xfrm>
            <a:off x="-382979" y="666737"/>
            <a:ext cx="2393683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>
                <a:ln w="0"/>
              </a:rPr>
              <a:t>Num_of_dev_in_dep</a:t>
            </a:r>
          </a:p>
          <a:p>
            <a:pPr algn="ctr">
              <a:lnSpc>
                <a:spcPct val="90000"/>
              </a:lnSpc>
            </a:pPr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 25</a:t>
            </a:r>
            <a:endParaRPr lang="en-US" sz="1200" dirty="0"/>
          </a:p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8" name="مربع نص 87"/>
          <p:cNvSpPr txBox="1"/>
          <p:nvPr/>
        </p:nvSpPr>
        <p:spPr>
          <a:xfrm>
            <a:off x="2755479" y="570102"/>
            <a:ext cx="200446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/>
              <a:t>K1= 24-num_of_dev_in_dep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/>
              <a:t>K2= 48-num_of_dev_in_dep</a:t>
            </a:r>
            <a:endParaRPr lang="en-US" sz="1200" dirty="0"/>
          </a:p>
          <a:p>
            <a:pPr algn="l">
              <a:lnSpc>
                <a:spcPct val="90000"/>
              </a:lnSpc>
            </a:pPr>
            <a:endParaRPr lang="en-US" sz="1200" dirty="0"/>
          </a:p>
        </p:txBody>
      </p:sp>
      <p:sp>
        <p:nvSpPr>
          <p:cNvPr id="89" name="مربع نص 88"/>
          <p:cNvSpPr txBox="1"/>
          <p:nvPr/>
        </p:nvSpPr>
        <p:spPr>
          <a:xfrm flipH="1">
            <a:off x="5408544" y="608132"/>
            <a:ext cx="15869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For rest_devices in </a:t>
            </a:r>
          </a:p>
          <a:p>
            <a:pPr algn="ctr">
              <a:lnSpc>
                <a:spcPct val="90000"/>
              </a:lnSpc>
            </a:pPr>
            <a:r>
              <a:rPr lang="en-US" sz="1200" dirty="0"/>
              <a:t>department-list</a:t>
            </a:r>
          </a:p>
        </p:txBody>
      </p:sp>
      <p:sp>
        <p:nvSpPr>
          <p:cNvPr id="90" name="مربع نص 89"/>
          <p:cNvSpPr txBox="1"/>
          <p:nvPr/>
        </p:nvSpPr>
        <p:spPr>
          <a:xfrm>
            <a:off x="5661391" y="2374012"/>
            <a:ext cx="145241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/>
              <a:t>If rest_devices &gt; k1</a:t>
            </a:r>
          </a:p>
          <a:p>
            <a:pPr>
              <a:lnSpc>
                <a:spcPct val="90000"/>
              </a:lnSpc>
            </a:pPr>
            <a:r>
              <a:rPr lang="en-US" sz="1200" dirty="0" smtClean="0"/>
              <a:t>rest_device &lt; k2</a:t>
            </a:r>
            <a:endParaRPr lang="en-US" sz="1200" dirty="0"/>
          </a:p>
        </p:txBody>
      </p:sp>
      <p:sp>
        <p:nvSpPr>
          <p:cNvPr id="91" name="مربع نص 90"/>
          <p:cNvSpPr txBox="1"/>
          <p:nvPr/>
        </p:nvSpPr>
        <p:spPr>
          <a:xfrm>
            <a:off x="7485447" y="2306532"/>
            <a:ext cx="1771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Make vlan for each dep </a:t>
            </a:r>
          </a:p>
          <a:p>
            <a:pPr algn="ctr">
              <a:lnSpc>
                <a:spcPct val="90000"/>
              </a:lnSpc>
            </a:pPr>
            <a:r>
              <a:rPr lang="en-US" sz="1200" dirty="0" smtClean="0"/>
              <a:t>48_port_switch +=1</a:t>
            </a:r>
            <a:endParaRPr lang="en-US" sz="1200" dirty="0"/>
          </a:p>
        </p:txBody>
      </p:sp>
      <p:sp>
        <p:nvSpPr>
          <p:cNvPr id="92" name="مستطيل 91"/>
          <p:cNvSpPr/>
          <p:nvPr/>
        </p:nvSpPr>
        <p:spPr>
          <a:xfrm>
            <a:off x="5188139" y="4263398"/>
            <a:ext cx="220955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Make vlan for each dep </a:t>
            </a:r>
          </a:p>
          <a:p>
            <a:pPr algn="ctr">
              <a:lnSpc>
                <a:spcPct val="90000"/>
              </a:lnSpc>
            </a:pPr>
            <a:r>
              <a:rPr lang="en-US" sz="1200" dirty="0" smtClean="0"/>
              <a:t>24_port_switch </a:t>
            </a:r>
            <a:r>
              <a:rPr lang="en-US" sz="1200" dirty="0"/>
              <a:t>+=1</a:t>
            </a:r>
          </a:p>
        </p:txBody>
      </p:sp>
      <p:sp>
        <p:nvSpPr>
          <p:cNvPr id="93" name="مستطيل 92"/>
          <p:cNvSpPr/>
          <p:nvPr/>
        </p:nvSpPr>
        <p:spPr>
          <a:xfrm>
            <a:off x="2110206" y="3602680"/>
            <a:ext cx="189670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Make vlan for each dep </a:t>
            </a:r>
          </a:p>
          <a:p>
            <a:pPr algn="ctr">
              <a:lnSpc>
                <a:spcPct val="90000"/>
              </a:lnSpc>
            </a:pPr>
            <a:r>
              <a:rPr lang="en-US" sz="1200" dirty="0"/>
              <a:t>48_port_switch +=1</a:t>
            </a:r>
          </a:p>
        </p:txBody>
      </p:sp>
      <p:sp>
        <p:nvSpPr>
          <p:cNvPr id="94" name="مربع نص 93"/>
          <p:cNvSpPr txBox="1"/>
          <p:nvPr/>
        </p:nvSpPr>
        <p:spPr>
          <a:xfrm>
            <a:off x="-268617" y="2267200"/>
            <a:ext cx="218185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24&lt;</a:t>
            </a:r>
          </a:p>
          <a:p>
            <a:pPr algn="ctr">
              <a:lnSpc>
                <a:spcPct val="90000"/>
              </a:lnSpc>
            </a:pPr>
            <a:r>
              <a:rPr lang="en-US" sz="1200" dirty="0"/>
              <a:t>N</a:t>
            </a:r>
            <a:r>
              <a:rPr lang="en-US" sz="1200" dirty="0" smtClean="0"/>
              <a:t>um_of_dev_in_dep</a:t>
            </a:r>
          </a:p>
          <a:p>
            <a:pPr algn="ctr">
              <a:lnSpc>
                <a:spcPct val="90000"/>
              </a:lnSpc>
            </a:pPr>
            <a:r>
              <a:rPr lang="en-US" sz="1200" dirty="0" smtClean="0"/>
              <a:t>&lt;</a:t>
            </a:r>
            <a:r>
              <a:rPr lang="en-US" sz="1200" dirty="0" smtClean="0"/>
              <a:t>49</a:t>
            </a:r>
            <a:endParaRPr lang="en-US" sz="1200" dirty="0"/>
          </a:p>
        </p:txBody>
      </p:sp>
      <p:sp>
        <p:nvSpPr>
          <p:cNvPr id="95" name="مستطيل 94"/>
          <p:cNvSpPr/>
          <p:nvPr/>
        </p:nvSpPr>
        <p:spPr>
          <a:xfrm>
            <a:off x="2206689" y="2421299"/>
            <a:ext cx="16547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For rest_devices in </a:t>
            </a:r>
          </a:p>
          <a:p>
            <a:pPr algn="ctr">
              <a:lnSpc>
                <a:spcPct val="90000"/>
              </a:lnSpc>
            </a:pPr>
            <a:r>
              <a:rPr lang="en-US" sz="1200" dirty="0"/>
              <a:t>list</a:t>
            </a:r>
          </a:p>
        </p:txBody>
      </p:sp>
      <p:cxnSp>
        <p:nvCxnSpPr>
          <p:cNvPr id="98" name="رابط كسهم مستقيم 97"/>
          <p:cNvCxnSpPr>
            <a:endCxn id="76" idx="0"/>
          </p:cNvCxnSpPr>
          <p:nvPr/>
        </p:nvCxnSpPr>
        <p:spPr>
          <a:xfrm>
            <a:off x="831443" y="0"/>
            <a:ext cx="0" cy="1464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رابط كسهم مستقيم 98"/>
          <p:cNvCxnSpPr>
            <a:stCxn id="76" idx="2"/>
            <a:endCxn id="80" idx="0"/>
          </p:cNvCxnSpPr>
          <p:nvPr/>
        </p:nvCxnSpPr>
        <p:spPr>
          <a:xfrm flipH="1">
            <a:off x="813863" y="1439090"/>
            <a:ext cx="17580" cy="4780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رابط كسهم مستقيم 99"/>
          <p:cNvCxnSpPr>
            <a:endCxn id="81" idx="1"/>
          </p:cNvCxnSpPr>
          <p:nvPr/>
        </p:nvCxnSpPr>
        <p:spPr>
          <a:xfrm>
            <a:off x="1706532" y="760613"/>
            <a:ext cx="1123555" cy="137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رابط كسهم مستقيم 100"/>
          <p:cNvCxnSpPr>
            <a:endCxn id="78" idx="1"/>
          </p:cNvCxnSpPr>
          <p:nvPr/>
        </p:nvCxnSpPr>
        <p:spPr>
          <a:xfrm>
            <a:off x="4699447" y="749376"/>
            <a:ext cx="753987" cy="206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رابط كسهم مستقيم 101"/>
          <p:cNvCxnSpPr/>
          <p:nvPr/>
        </p:nvCxnSpPr>
        <p:spPr>
          <a:xfrm flipV="1">
            <a:off x="1590857" y="2547890"/>
            <a:ext cx="687309" cy="209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رابط كسهم مستقيم 102"/>
          <p:cNvCxnSpPr/>
          <p:nvPr/>
        </p:nvCxnSpPr>
        <p:spPr>
          <a:xfrm>
            <a:off x="6285386" y="1425496"/>
            <a:ext cx="15063" cy="4696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رابط كسهم مستقيم 103"/>
          <p:cNvCxnSpPr>
            <a:stCxn id="79" idx="3"/>
          </p:cNvCxnSpPr>
          <p:nvPr/>
        </p:nvCxnSpPr>
        <p:spPr>
          <a:xfrm flipV="1">
            <a:off x="7168613" y="2583263"/>
            <a:ext cx="422464" cy="26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رابط كسهم مستقيم 104"/>
          <p:cNvCxnSpPr>
            <a:stCxn id="79" idx="2"/>
            <a:endCxn id="82" idx="0"/>
          </p:cNvCxnSpPr>
          <p:nvPr/>
        </p:nvCxnSpPr>
        <p:spPr>
          <a:xfrm>
            <a:off x="6336785" y="3265139"/>
            <a:ext cx="0" cy="8731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رابط كسهم مستقيم 105"/>
          <p:cNvCxnSpPr>
            <a:stCxn id="92" idx="3"/>
          </p:cNvCxnSpPr>
          <p:nvPr/>
        </p:nvCxnSpPr>
        <p:spPr>
          <a:xfrm>
            <a:off x="7397698" y="4475764"/>
            <a:ext cx="5295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رابط كسهم مستقيم 106"/>
          <p:cNvCxnSpPr>
            <a:stCxn id="83" idx="2"/>
            <a:endCxn id="137" idx="0"/>
          </p:cNvCxnSpPr>
          <p:nvPr/>
        </p:nvCxnSpPr>
        <p:spPr>
          <a:xfrm>
            <a:off x="8330375" y="2901819"/>
            <a:ext cx="0" cy="13715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رابط كسهم مستقيم 107"/>
          <p:cNvCxnSpPr>
            <a:stCxn id="77" idx="2"/>
            <a:endCxn id="84" idx="0"/>
          </p:cNvCxnSpPr>
          <p:nvPr/>
        </p:nvCxnSpPr>
        <p:spPr>
          <a:xfrm>
            <a:off x="3034040" y="3183876"/>
            <a:ext cx="0" cy="3155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رابط كسهم مستقيم 108"/>
          <p:cNvCxnSpPr>
            <a:stCxn id="84" idx="2"/>
          </p:cNvCxnSpPr>
          <p:nvPr/>
        </p:nvCxnSpPr>
        <p:spPr>
          <a:xfrm flipH="1">
            <a:off x="3034039" y="4112935"/>
            <a:ext cx="1" cy="2825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رابط كسهم مستقيم 109"/>
          <p:cNvCxnSpPr>
            <a:stCxn id="80" idx="2"/>
          </p:cNvCxnSpPr>
          <p:nvPr/>
        </p:nvCxnSpPr>
        <p:spPr>
          <a:xfrm>
            <a:off x="813863" y="3213300"/>
            <a:ext cx="8449" cy="17905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مستطيل 110"/>
          <p:cNvSpPr/>
          <p:nvPr/>
        </p:nvSpPr>
        <p:spPr>
          <a:xfrm>
            <a:off x="1784377" y="441599"/>
            <a:ext cx="493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Yes</a:t>
            </a:r>
            <a:endParaRPr lang="en-US" sz="1400" dirty="0"/>
          </a:p>
        </p:txBody>
      </p:sp>
      <p:sp>
        <p:nvSpPr>
          <p:cNvPr id="112" name="مستطيل 111"/>
          <p:cNvSpPr/>
          <p:nvPr/>
        </p:nvSpPr>
        <p:spPr>
          <a:xfrm>
            <a:off x="7086372" y="2287738"/>
            <a:ext cx="493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Yes</a:t>
            </a:r>
            <a:endParaRPr lang="en-US" sz="1400" dirty="0"/>
          </a:p>
        </p:txBody>
      </p:sp>
      <p:sp>
        <p:nvSpPr>
          <p:cNvPr id="113" name="مستطيل 112"/>
          <p:cNvSpPr/>
          <p:nvPr/>
        </p:nvSpPr>
        <p:spPr>
          <a:xfrm>
            <a:off x="1572710" y="2268687"/>
            <a:ext cx="493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Yes</a:t>
            </a:r>
            <a:endParaRPr lang="en-US" sz="1400" dirty="0"/>
          </a:p>
        </p:txBody>
      </p:sp>
      <p:sp>
        <p:nvSpPr>
          <p:cNvPr id="114" name="مستطيل 113"/>
          <p:cNvSpPr/>
          <p:nvPr/>
        </p:nvSpPr>
        <p:spPr>
          <a:xfrm>
            <a:off x="822312" y="1383035"/>
            <a:ext cx="423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No</a:t>
            </a:r>
            <a:endParaRPr lang="en-US" sz="1400" dirty="0"/>
          </a:p>
        </p:txBody>
      </p:sp>
      <p:sp>
        <p:nvSpPr>
          <p:cNvPr id="115" name="مستطيل 114"/>
          <p:cNvSpPr/>
          <p:nvPr/>
        </p:nvSpPr>
        <p:spPr>
          <a:xfrm>
            <a:off x="6292918" y="3307698"/>
            <a:ext cx="492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No</a:t>
            </a:r>
            <a:endParaRPr lang="en-US" sz="1400" dirty="0"/>
          </a:p>
        </p:txBody>
      </p:sp>
      <p:sp>
        <p:nvSpPr>
          <p:cNvPr id="116" name="مستطيل 115"/>
          <p:cNvSpPr/>
          <p:nvPr/>
        </p:nvSpPr>
        <p:spPr>
          <a:xfrm>
            <a:off x="813862" y="3270465"/>
            <a:ext cx="423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No</a:t>
            </a:r>
            <a:endParaRPr lang="en-US" sz="1400" dirty="0"/>
          </a:p>
        </p:txBody>
      </p:sp>
      <p:sp>
        <p:nvSpPr>
          <p:cNvPr id="137" name="شكل بيضاوي 136"/>
          <p:cNvSpPr/>
          <p:nvPr/>
        </p:nvSpPr>
        <p:spPr>
          <a:xfrm>
            <a:off x="7938785" y="4273407"/>
            <a:ext cx="783179" cy="3778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END</a:t>
            </a:r>
            <a:endParaRPr lang="ar-SY" dirty="0"/>
          </a:p>
        </p:txBody>
      </p:sp>
      <p:sp>
        <p:nvSpPr>
          <p:cNvPr id="139" name="شكل بيضاوي 138"/>
          <p:cNvSpPr/>
          <p:nvPr/>
        </p:nvSpPr>
        <p:spPr>
          <a:xfrm>
            <a:off x="2666968" y="4428091"/>
            <a:ext cx="783179" cy="3778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END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04280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مخطط انسيابي: قرار 40"/>
          <p:cNvSpPr/>
          <p:nvPr/>
        </p:nvSpPr>
        <p:spPr>
          <a:xfrm>
            <a:off x="5767761" y="159028"/>
            <a:ext cx="1728192" cy="1512168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مخطط انسيابي: قرار 41"/>
          <p:cNvSpPr/>
          <p:nvPr/>
        </p:nvSpPr>
        <p:spPr>
          <a:xfrm>
            <a:off x="644012" y="2268308"/>
            <a:ext cx="1728192" cy="1512168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3" name="مستطيل 42"/>
          <p:cNvSpPr/>
          <p:nvPr/>
        </p:nvSpPr>
        <p:spPr>
          <a:xfrm>
            <a:off x="702948" y="521210"/>
            <a:ext cx="2880320" cy="792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مستطيل 43"/>
          <p:cNvSpPr/>
          <p:nvPr/>
        </p:nvSpPr>
        <p:spPr>
          <a:xfrm>
            <a:off x="4299363" y="2615158"/>
            <a:ext cx="2880320" cy="792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5" name="مستطيل 44"/>
          <p:cNvSpPr/>
          <p:nvPr/>
        </p:nvSpPr>
        <p:spPr>
          <a:xfrm>
            <a:off x="4388428" y="4172732"/>
            <a:ext cx="2880320" cy="792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شكل بيضاوي 45"/>
          <p:cNvSpPr/>
          <p:nvPr/>
        </p:nvSpPr>
        <p:spPr>
          <a:xfrm>
            <a:off x="83321" y="771096"/>
            <a:ext cx="288032" cy="28803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شكل بيضاوي 46"/>
          <p:cNvSpPr/>
          <p:nvPr/>
        </p:nvSpPr>
        <p:spPr>
          <a:xfrm>
            <a:off x="8706016" y="2867186"/>
            <a:ext cx="288032" cy="28803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شكل بيضاوي 47"/>
          <p:cNvSpPr/>
          <p:nvPr/>
        </p:nvSpPr>
        <p:spPr>
          <a:xfrm>
            <a:off x="1364092" y="4424760"/>
            <a:ext cx="288032" cy="28803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0" name="رابط كسهم مستقيم 49"/>
          <p:cNvCxnSpPr>
            <a:endCxn id="46" idx="0"/>
          </p:cNvCxnSpPr>
          <p:nvPr/>
        </p:nvCxnSpPr>
        <p:spPr>
          <a:xfrm>
            <a:off x="227337" y="0"/>
            <a:ext cx="0" cy="7710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رابط كسهم مستقيم 50"/>
          <p:cNvCxnSpPr>
            <a:stCxn id="46" idx="6"/>
            <a:endCxn id="43" idx="1"/>
          </p:cNvCxnSpPr>
          <p:nvPr/>
        </p:nvCxnSpPr>
        <p:spPr>
          <a:xfrm>
            <a:off x="371353" y="915112"/>
            <a:ext cx="331595" cy="21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شكل بيضاوي 51"/>
          <p:cNvSpPr/>
          <p:nvPr/>
        </p:nvSpPr>
        <p:spPr>
          <a:xfrm>
            <a:off x="4654251" y="744041"/>
            <a:ext cx="288032" cy="28803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3" name="رابط كسهم مستقيم 52"/>
          <p:cNvCxnSpPr>
            <a:stCxn id="43" idx="3"/>
            <a:endCxn id="52" idx="2"/>
          </p:cNvCxnSpPr>
          <p:nvPr/>
        </p:nvCxnSpPr>
        <p:spPr>
          <a:xfrm flipV="1">
            <a:off x="3583268" y="888057"/>
            <a:ext cx="1070983" cy="291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رابط كسهم مستقيم 53"/>
          <p:cNvCxnSpPr>
            <a:stCxn id="52" idx="6"/>
            <a:endCxn id="41" idx="1"/>
          </p:cNvCxnSpPr>
          <p:nvPr/>
        </p:nvCxnSpPr>
        <p:spPr>
          <a:xfrm>
            <a:off x="4942283" y="888057"/>
            <a:ext cx="825478" cy="270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رابط بشكل مرفق 54"/>
          <p:cNvCxnSpPr>
            <a:stCxn id="41" idx="3"/>
          </p:cNvCxnSpPr>
          <p:nvPr/>
        </p:nvCxnSpPr>
        <p:spPr>
          <a:xfrm>
            <a:off x="7495953" y="915112"/>
            <a:ext cx="310202" cy="1081273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رابط بشكل مرفق 55"/>
          <p:cNvCxnSpPr>
            <a:stCxn id="41" idx="2"/>
            <a:endCxn id="42" idx="0"/>
          </p:cNvCxnSpPr>
          <p:nvPr/>
        </p:nvCxnSpPr>
        <p:spPr>
          <a:xfrm rot="5400000">
            <a:off x="3771427" y="-592122"/>
            <a:ext cx="597112" cy="5123749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رابط بشكل مرفق 56"/>
          <p:cNvCxnSpPr>
            <a:stCxn id="47" idx="0"/>
            <a:endCxn id="52" idx="0"/>
          </p:cNvCxnSpPr>
          <p:nvPr/>
        </p:nvCxnSpPr>
        <p:spPr>
          <a:xfrm rot="16200000" flipV="1">
            <a:off x="5762578" y="-220269"/>
            <a:ext cx="2123145" cy="4051765"/>
          </a:xfrm>
          <a:prstGeom prst="bentConnector3">
            <a:avLst>
              <a:gd name="adj1" fmla="val 130507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رابط كسهم مستقيم 57"/>
          <p:cNvCxnSpPr>
            <a:stCxn id="44" idx="3"/>
            <a:endCxn id="47" idx="2"/>
          </p:cNvCxnSpPr>
          <p:nvPr/>
        </p:nvCxnSpPr>
        <p:spPr>
          <a:xfrm>
            <a:off x="7179683" y="3011202"/>
            <a:ext cx="15263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رابط كسهم مستقيم 58"/>
          <p:cNvCxnSpPr>
            <a:stCxn id="42" idx="2"/>
            <a:endCxn id="48" idx="0"/>
          </p:cNvCxnSpPr>
          <p:nvPr/>
        </p:nvCxnSpPr>
        <p:spPr>
          <a:xfrm>
            <a:off x="1508108" y="3780476"/>
            <a:ext cx="0" cy="644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رابط كسهم مستقيم 59"/>
          <p:cNvCxnSpPr>
            <a:stCxn id="48" idx="6"/>
            <a:endCxn id="45" idx="1"/>
          </p:cNvCxnSpPr>
          <p:nvPr/>
        </p:nvCxnSpPr>
        <p:spPr>
          <a:xfrm>
            <a:off x="1652124" y="4568776"/>
            <a:ext cx="27363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رابط بشكل مرفق 60"/>
          <p:cNvCxnSpPr>
            <a:stCxn id="45" idx="3"/>
            <a:endCxn id="47" idx="4"/>
          </p:cNvCxnSpPr>
          <p:nvPr/>
        </p:nvCxnSpPr>
        <p:spPr>
          <a:xfrm flipV="1">
            <a:off x="7268748" y="3155218"/>
            <a:ext cx="1581284" cy="141355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مربع نص 61"/>
          <p:cNvSpPr txBox="1"/>
          <p:nvPr/>
        </p:nvSpPr>
        <p:spPr>
          <a:xfrm>
            <a:off x="1091433" y="598404"/>
            <a:ext cx="2079096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48_port_switch+=1</a:t>
            </a:r>
          </a:p>
          <a:p>
            <a:pPr algn="ctr">
              <a:lnSpc>
                <a:spcPct val="90000"/>
              </a:lnSpc>
            </a:pPr>
            <a:r>
              <a:rPr lang="en-US" sz="1400" dirty="0" err="1" smtClean="0"/>
              <a:t>Remaning_dev_in_dep</a:t>
            </a:r>
            <a:endParaRPr lang="en-US" sz="1400" dirty="0" smtClean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=dev_in_dep-48</a:t>
            </a:r>
            <a:endParaRPr lang="en-US" sz="1400" dirty="0"/>
          </a:p>
        </p:txBody>
      </p:sp>
      <p:sp>
        <p:nvSpPr>
          <p:cNvPr id="63" name="مستطيل 62"/>
          <p:cNvSpPr/>
          <p:nvPr/>
        </p:nvSpPr>
        <p:spPr>
          <a:xfrm>
            <a:off x="4532445" y="2671906"/>
            <a:ext cx="256545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 smtClean="0"/>
              <a:t>Remaning_dev_in_dep</a:t>
            </a:r>
            <a:endParaRPr lang="en-US" sz="1400" dirty="0" smtClean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- = </a:t>
            </a:r>
            <a:r>
              <a:rPr lang="en-US" sz="1400" dirty="0" err="1" smtClean="0"/>
              <a:t>Remaning_dev_in_dep</a:t>
            </a:r>
            <a:endParaRPr lang="en-US" sz="1400" dirty="0" smtClean="0"/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24_port_switch+=1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</p:txBody>
      </p:sp>
      <p:sp>
        <p:nvSpPr>
          <p:cNvPr id="64" name="مستطيل 63"/>
          <p:cNvSpPr/>
          <p:nvPr/>
        </p:nvSpPr>
        <p:spPr>
          <a:xfrm>
            <a:off x="4401128" y="4180316"/>
            <a:ext cx="2868381" cy="6740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/>
              <a:t>Remaning_dev_in_dep</a:t>
            </a: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/>
              <a:t>- = </a:t>
            </a:r>
            <a:r>
              <a:rPr lang="en-US" sz="1400" dirty="0" err="1"/>
              <a:t>Remaning_dev_in_dep</a:t>
            </a: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/>
              <a:t>24_port_switch+=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66" name="مستطيل 65"/>
          <p:cNvSpPr/>
          <p:nvPr/>
        </p:nvSpPr>
        <p:spPr>
          <a:xfrm>
            <a:off x="622729" y="2884300"/>
            <a:ext cx="177075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 smtClean="0"/>
              <a:t>remaning_dev_in_dep</a:t>
            </a:r>
            <a:endParaRPr lang="en-US" sz="1200" dirty="0"/>
          </a:p>
          <a:p>
            <a:pPr algn="ctr">
              <a:lnSpc>
                <a:spcPct val="90000"/>
              </a:lnSpc>
            </a:pPr>
            <a:r>
              <a:rPr lang="en-US" sz="1200" dirty="0" smtClean="0"/>
              <a:t>&lt; 25</a:t>
            </a:r>
            <a:endParaRPr lang="en-US" sz="1200" dirty="0"/>
          </a:p>
        </p:txBody>
      </p:sp>
      <p:sp>
        <p:nvSpPr>
          <p:cNvPr id="67" name="مستطيل 66"/>
          <p:cNvSpPr/>
          <p:nvPr/>
        </p:nvSpPr>
        <p:spPr>
          <a:xfrm>
            <a:off x="5345191" y="782886"/>
            <a:ext cx="253467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/>
              <a:t>remaning_dev_in_dep</a:t>
            </a:r>
            <a:endParaRPr lang="en-US" sz="1200" dirty="0"/>
          </a:p>
          <a:p>
            <a:pPr algn="ctr">
              <a:lnSpc>
                <a:spcPct val="90000"/>
              </a:lnSpc>
            </a:pPr>
            <a:r>
              <a:rPr lang="en-US" sz="1200" dirty="0" smtClean="0"/>
              <a:t>&gt; </a:t>
            </a:r>
            <a:r>
              <a:rPr lang="en-US" sz="1200" dirty="0"/>
              <a:t>0</a:t>
            </a:r>
          </a:p>
        </p:txBody>
      </p:sp>
      <p:sp>
        <p:nvSpPr>
          <p:cNvPr id="68" name="مستطيل 67"/>
          <p:cNvSpPr/>
          <p:nvPr/>
        </p:nvSpPr>
        <p:spPr>
          <a:xfrm>
            <a:off x="6066060" y="1623346"/>
            <a:ext cx="493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Yes</a:t>
            </a:r>
            <a:endParaRPr lang="en-US" sz="1400" dirty="0"/>
          </a:p>
        </p:txBody>
      </p:sp>
      <p:sp>
        <p:nvSpPr>
          <p:cNvPr id="69" name="مستطيل 68"/>
          <p:cNvSpPr/>
          <p:nvPr/>
        </p:nvSpPr>
        <p:spPr>
          <a:xfrm>
            <a:off x="2413340" y="2724433"/>
            <a:ext cx="493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Yes</a:t>
            </a:r>
            <a:endParaRPr lang="en-US" sz="1400" dirty="0"/>
          </a:p>
        </p:txBody>
      </p:sp>
      <p:sp>
        <p:nvSpPr>
          <p:cNvPr id="70" name="مستطيل 69"/>
          <p:cNvSpPr/>
          <p:nvPr/>
        </p:nvSpPr>
        <p:spPr>
          <a:xfrm>
            <a:off x="1495981" y="3750702"/>
            <a:ext cx="423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No</a:t>
            </a:r>
            <a:endParaRPr lang="en-US" sz="1400" dirty="0"/>
          </a:p>
        </p:txBody>
      </p:sp>
      <p:sp>
        <p:nvSpPr>
          <p:cNvPr id="71" name="مستطيل 70"/>
          <p:cNvSpPr/>
          <p:nvPr/>
        </p:nvSpPr>
        <p:spPr>
          <a:xfrm>
            <a:off x="7436559" y="578268"/>
            <a:ext cx="423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No</a:t>
            </a:r>
            <a:endParaRPr lang="en-US" sz="1400" dirty="0"/>
          </a:p>
        </p:txBody>
      </p:sp>
      <p:cxnSp>
        <p:nvCxnSpPr>
          <p:cNvPr id="72" name="رابط كسهم مستقيم 71"/>
          <p:cNvCxnSpPr>
            <a:stCxn id="42" idx="3"/>
            <a:endCxn id="44" idx="1"/>
          </p:cNvCxnSpPr>
          <p:nvPr/>
        </p:nvCxnSpPr>
        <p:spPr>
          <a:xfrm flipV="1">
            <a:off x="2372204" y="3011202"/>
            <a:ext cx="1927159" cy="13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شكل بيضاوي 84"/>
          <p:cNvSpPr/>
          <p:nvPr/>
        </p:nvSpPr>
        <p:spPr>
          <a:xfrm>
            <a:off x="7806155" y="1794753"/>
            <a:ext cx="783179" cy="3778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END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202817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F7BD15C1-4FFF-4B8C-8EC1-C70F138A4515}"/>
              </a:ext>
            </a:extLst>
          </p:cNvPr>
          <p:cNvSpPr txBox="1">
            <a:spLocks/>
          </p:cNvSpPr>
          <p:nvPr/>
        </p:nvSpPr>
        <p:spPr>
          <a:xfrm>
            <a:off x="594163" y="374058"/>
            <a:ext cx="7693572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9LT Bukra Bold" panose="000B0903020204020204" pitchFamily="34" charset="-78"/>
                <a:ea typeface="Raleway Light" charset="0"/>
                <a:cs typeface="29LT Bukra Bold" panose="000B0903020204020204" pitchFamily="34" charset="-78"/>
              </a:rPr>
              <a:t>خوارزمية اختيار المبدلات وفق المسار الثاني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  <a:latin typeface="29LT Bukra Bold" panose="000B0903020204020204" pitchFamily="34" charset="-78"/>
              <a:ea typeface="Raleway Light" charset="0"/>
              <a:cs typeface="29LT Bukra Bold" panose="000B0903020204020204" pitchFamily="34" charset="-78"/>
            </a:endParaRPr>
          </a:p>
        </p:txBody>
      </p:sp>
      <p:pic>
        <p:nvPicPr>
          <p:cNvPr id="39" name="صورة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01" y="2032124"/>
            <a:ext cx="4682224" cy="2852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Marcador de texto 28"/>
          <p:cNvSpPr>
            <a:spLocks noGrp="1"/>
          </p:cNvSpPr>
          <p:nvPr>
            <p:ph type="body" sz="quarter" idx="4294967295"/>
          </p:nvPr>
        </p:nvSpPr>
        <p:spPr>
          <a:xfrm>
            <a:off x="6760266" y="1190194"/>
            <a:ext cx="2726634" cy="35981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ar-SY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9LT Bukra Bold" panose="000B0903020204020204" pitchFamily="34" charset="-78"/>
                <a:cs typeface="29LT Bukra Bold" panose="000B0903020204020204" pitchFamily="34" charset="-78"/>
              </a:rPr>
              <a:t>الخوارزمية المستخدمة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49" name="Marcador de texto 30"/>
          <p:cNvSpPr>
            <a:spLocks noGrp="1"/>
          </p:cNvSpPr>
          <p:nvPr>
            <p:ph type="body" sz="quarter" idx="4294967295"/>
          </p:nvPr>
        </p:nvSpPr>
        <p:spPr>
          <a:xfrm>
            <a:off x="594163" y="1408820"/>
            <a:ext cx="4254500" cy="68290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9LT Bukra Regular" panose="000B0903020204020204" pitchFamily="34" charset="-78"/>
                <a:cs typeface="29LT Bukra Regular" panose="000B0903020204020204" pitchFamily="34" charset="-78"/>
              </a:rPr>
              <a:t>Number of switch = number of department</a:t>
            </a:r>
            <a:endParaRPr lang="ar-SY" sz="1200" b="1" dirty="0">
              <a:solidFill>
                <a:schemeClr val="tx1">
                  <a:lumMod val="65000"/>
                  <a:lumOff val="35000"/>
                </a:schemeClr>
              </a:solidFill>
              <a:latin typeface="29LT Bukra Regular" panose="000B0903020204020204" pitchFamily="34" charset="-78"/>
              <a:cs typeface="29LT Bukra Regular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0454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  <p:bldP spid="49" grpId="0" build="p"/>
    </p:bldLst>
  </p:timing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12635</TotalTime>
  <Words>597</Words>
  <Application>Microsoft Office PowerPoint</Application>
  <PresentationFormat>عرض على الشاشة (16:9)</PresentationFormat>
  <Paragraphs>247</Paragraphs>
  <Slides>25</Slides>
  <Notes>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11</vt:i4>
      </vt:variant>
      <vt:variant>
        <vt:lpstr>نسق</vt:lpstr>
      </vt:variant>
      <vt:variant>
        <vt:i4>2</vt:i4>
      </vt:variant>
      <vt:variant>
        <vt:lpstr>عناوين الشرائح</vt:lpstr>
      </vt:variant>
      <vt:variant>
        <vt:i4>25</vt:i4>
      </vt:variant>
    </vt:vector>
  </HeadingPairs>
  <TitlesOfParts>
    <vt:vector size="38" baseType="lpstr">
      <vt:lpstr>Raleway</vt:lpstr>
      <vt:lpstr>FontAwesome</vt:lpstr>
      <vt:lpstr>29LT Bukra Regular</vt:lpstr>
      <vt:lpstr>Calibri Light</vt:lpstr>
      <vt:lpstr>Calibri</vt:lpstr>
      <vt:lpstr>Helvetica Light</vt:lpstr>
      <vt:lpstr>Arial</vt:lpstr>
      <vt:lpstr>Raleway Light</vt:lpstr>
      <vt:lpstr>Lato Regular</vt:lpstr>
      <vt:lpstr>29LT Bukra Bold</vt:lpstr>
      <vt:lpstr>Raleway Black</vt:lpstr>
      <vt:lpstr>Diseño personalizado</vt:lpstr>
      <vt:lpstr>Clear whitout slide number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ARABPPT.com</Company>
  <LinksUpToDate>false</LinksUpToDate>
  <SharedDoc>false</SharedDoc>
  <HyperlinkBase>https://www.ARABPPT.com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قالب ابسيلون الابتكار</dc:title>
  <dc:subject>قالب إبسيلون الابتكار من بوربوينت بالعربي</dc:subject>
  <dc:creator>arabppt.com</dc:creator>
  <cp:keywords>قالب بوربوينت ابتكار وابداع</cp:keywords>
  <cp:lastModifiedBy>DR.Ahmed Saker 2o1O</cp:lastModifiedBy>
  <cp:revision>420</cp:revision>
  <dcterms:created xsi:type="dcterms:W3CDTF">2016-05-27T21:17:44Z</dcterms:created>
  <dcterms:modified xsi:type="dcterms:W3CDTF">2021-08-25T09:50:50Z</dcterms:modified>
</cp:coreProperties>
</file>